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23"/>
  </p:notesMasterIdLst>
  <p:handoutMasterIdLst>
    <p:handoutMasterId r:id="rId24"/>
  </p:handoutMasterIdLst>
  <p:sldIdLst>
    <p:sldId id="286" r:id="rId9"/>
    <p:sldId id="344" r:id="rId10"/>
    <p:sldId id="348" r:id="rId11"/>
    <p:sldId id="346" r:id="rId12"/>
    <p:sldId id="350" r:id="rId13"/>
    <p:sldId id="347" r:id="rId14"/>
    <p:sldId id="349" r:id="rId15"/>
    <p:sldId id="354" r:id="rId16"/>
    <p:sldId id="356" r:id="rId17"/>
    <p:sldId id="357" r:id="rId18"/>
    <p:sldId id="351" r:id="rId19"/>
    <p:sldId id="352" r:id="rId20"/>
    <p:sldId id="353" r:id="rId21"/>
    <p:sldId id="301" r:id="rId22"/>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78F3DA-CE62-408C-8297-C3486CD7C5E0}" v="2" dt="2022-08-06T17:43:29.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23" autoAdjust="0"/>
    <p:restoredTop sz="94660"/>
  </p:normalViewPr>
  <p:slideViewPr>
    <p:cSldViewPr snapToGrid="0">
      <p:cViewPr varScale="1">
        <p:scale>
          <a:sx n="119" d="100"/>
          <a:sy n="119" d="100"/>
        </p:scale>
        <p:origin x="640" y="192"/>
      </p:cViewPr>
      <p:guideLst>
        <p:guide orient="horz" pos="2160"/>
        <p:guide pos="3840"/>
        <p:guide pos="4464"/>
        <p:guide pos="6408"/>
        <p:guide orient="horz" pos="288"/>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issberg, Todd E CIV USARMY CEERD-EL (USA)" userId="S::todd.e.steissberg@usace.army.mil::7f67b811-0eb4-4751-9e4a-fa9f270e94fa" providerId="AD" clId="Web-{A878F3DA-CE62-408C-8297-C3486CD7C5E0}"/>
    <pc:docChg chg="modSld">
      <pc:chgData name="Steissberg, Todd E CIV USARMY CEERD-EL (USA)" userId="S::todd.e.steissberg@usace.army.mil::7f67b811-0eb4-4751-9e4a-fa9f270e94fa" providerId="AD" clId="Web-{A878F3DA-CE62-408C-8297-C3486CD7C5E0}" dt="2022-08-06T17:43:29.808" v="1" actId="14100"/>
      <pc:docMkLst>
        <pc:docMk/>
      </pc:docMkLst>
      <pc:sldChg chg="modSp">
        <pc:chgData name="Steissberg, Todd E CIV USARMY CEERD-EL (USA)" userId="S::todd.e.steissberg@usace.army.mil::7f67b811-0eb4-4751-9e4a-fa9f270e94fa" providerId="AD" clId="Web-{A878F3DA-CE62-408C-8297-C3486CD7C5E0}" dt="2022-08-06T17:43:29.808" v="1" actId="14100"/>
        <pc:sldMkLst>
          <pc:docMk/>
          <pc:sldMk cId="212615159" sldId="290"/>
        </pc:sldMkLst>
        <pc:spChg chg="mod">
          <ac:chgData name="Steissberg, Todd E CIV USARMY CEERD-EL (USA)" userId="S::todd.e.steissberg@usace.army.mil::7f67b811-0eb4-4751-9e4a-fa9f270e94fa" providerId="AD" clId="Web-{A878F3DA-CE62-408C-8297-C3486CD7C5E0}" dt="2022-08-06T17:43:29.808" v="1" actId="14100"/>
          <ac:spMkLst>
            <pc:docMk/>
            <pc:sldMk cId="212615159" sldId="290"/>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8/15/22</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8/15/22</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432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86601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1.xml"/><Relationship Id="rId7"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6.png"/><Relationship Id="rId4" Type="http://schemas.openxmlformats.org/officeDocument/2006/relationships/slideLayout" Target="../slideLayouts/slideLayout17.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6"/>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7"/>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8"/>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 id="2147484327" r:id="rId2"/>
    <p:sldLayoutId id="2147484328" r:id="rId3"/>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Layout" Target="../slideLayouts/slideLayout4.xml"/><Relationship Id="rId5" Type="http://schemas.openxmlformats.org/officeDocument/2006/relationships/image" Target="../media/image28.jp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1.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1.e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561174"/>
            <a:ext cx="7652082" cy="2616768"/>
          </a:xfrm>
        </p:spPr>
        <p:txBody>
          <a:bodyPr>
            <a:normAutofit/>
          </a:bodyPr>
          <a:lstStyle/>
          <a:p>
            <a:r>
              <a:rPr lang="en-US" sz="1800" dirty="0">
                <a:solidFill>
                  <a:schemeClr val="bg1"/>
                </a:solidFill>
              </a:rPr>
              <a:t>Todd Steissberg, PhD, PE</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dirty="0">
                <a:solidFill>
                  <a:schemeClr val="bg1"/>
                </a:solidFill>
              </a:rPr>
              <a:t>CE-QUAL-W2 Workshop</a:t>
            </a:r>
          </a:p>
          <a:p>
            <a:endParaRPr lang="en-US" sz="1800" dirty="0">
              <a:solidFill>
                <a:schemeClr val="bg1"/>
              </a:solidFill>
            </a:endParaRPr>
          </a:p>
          <a:p>
            <a:r>
              <a:rPr lang="en-US" sz="1800" dirty="0">
                <a:solidFill>
                  <a:schemeClr val="bg1"/>
                </a:solidFill>
              </a:rPr>
              <a:t>August 16 - 18, 2022</a:t>
            </a:r>
          </a:p>
          <a:p>
            <a:endParaRPr lang="en-US" sz="1800" dirty="0">
              <a:solidFill>
                <a:schemeClr val="bg1"/>
              </a:solidFill>
            </a:endParaRPr>
          </a:p>
        </p:txBody>
      </p:sp>
      <p:sp>
        <p:nvSpPr>
          <p:cNvPr id="2" name="Title 1"/>
          <p:cNvSpPr>
            <a:spLocks noGrp="1"/>
          </p:cNvSpPr>
          <p:nvPr>
            <p:ph type="title"/>
          </p:nvPr>
        </p:nvSpPr>
        <p:spPr>
          <a:xfrm>
            <a:off x="609600" y="1683033"/>
            <a:ext cx="9144000" cy="687177"/>
          </a:xfrm>
        </p:spPr>
        <p:txBody>
          <a:bodyPr>
            <a:normAutofit/>
          </a:bodyPr>
          <a:lstStyle/>
          <a:p>
            <a:r>
              <a:rPr lang="en-US" sz="2400" dirty="0"/>
              <a:t>Hydrodynamics Modeling</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6600" y="5784725"/>
            <a:ext cx="977900" cy="958918"/>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8340651" y="5794410"/>
            <a:ext cx="977900" cy="121515"/>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2663" y="541582"/>
            <a:ext cx="4446710" cy="2964473"/>
          </a:xfrm>
          <a:prstGeom prst="rect">
            <a:avLst/>
          </a:prstGeom>
        </p:spPr>
      </p:pic>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Harmful Algal Blooms</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399" y="1081094"/>
            <a:ext cx="6886264" cy="5203796"/>
          </a:xfrm>
        </p:spPr>
        <p:txBody>
          <a:bodyPr/>
          <a:lstStyle/>
          <a:p>
            <a:pPr marL="342900" indent="-342900">
              <a:buFont typeface="Arial" panose="020B0604020202020204" pitchFamily="34" charset="0"/>
              <a:buChar char="•"/>
            </a:pPr>
            <a:r>
              <a:rPr lang="en-US" b="0" dirty="0"/>
              <a:t>Conditions that lead to Harmful Algal Blooms (HAB) include:</a:t>
            </a:r>
          </a:p>
          <a:p>
            <a:pPr marL="914400" lvl="1" indent="-342900"/>
            <a:r>
              <a:rPr lang="en-US" b="0" dirty="0"/>
              <a:t>Warm water temperatures</a:t>
            </a:r>
          </a:p>
          <a:p>
            <a:pPr marL="914400" lvl="1" indent="-342900"/>
            <a:r>
              <a:rPr lang="en-US" b="0" dirty="0"/>
              <a:t>High nutrient and algae concentrations</a:t>
            </a:r>
          </a:p>
          <a:p>
            <a:pPr marL="914400" lvl="1" indent="-342900"/>
            <a:r>
              <a:rPr lang="en-US" b="0" dirty="0"/>
              <a:t>Low flows and velocities (currents, mixing)</a:t>
            </a:r>
          </a:p>
          <a:p>
            <a:pPr marL="342900" indent="-342900">
              <a:buFont typeface="Arial" panose="020B0604020202020204" pitchFamily="34" charset="0"/>
              <a:buChar char="•"/>
            </a:pPr>
            <a:r>
              <a:rPr lang="en-US" b="0" dirty="0"/>
              <a:t>Climate change is expected to generally increase surface water temperatures, which will increase vertical stratification.</a:t>
            </a:r>
          </a:p>
          <a:p>
            <a:pPr marL="342900" indent="-342900">
              <a:buFont typeface="Arial" panose="020B0604020202020204" pitchFamily="34" charset="0"/>
              <a:buChar char="•"/>
            </a:pPr>
            <a:r>
              <a:rPr lang="en-US" b="0" dirty="0"/>
              <a:t>These factors are expected to increase the severity and frequency of occurrence of harmful algal blooms in the future.</a:t>
            </a:r>
          </a:p>
          <a:p>
            <a:pPr marL="914400" lvl="1" indent="-342900"/>
            <a:endParaRPr lang="en-US" b="0" dirty="0"/>
          </a:p>
          <a:p>
            <a:endParaRPr lang="en-US" b="0" dirty="0"/>
          </a:p>
          <a:p>
            <a:pPr marL="342900" indent="-342900">
              <a:buFont typeface="Arial" panose="020B0604020202020204" pitchFamily="34" charset="0"/>
              <a:buChar char="•"/>
            </a:pPr>
            <a:endParaRPr lang="en-US" b="0" dirty="0"/>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10</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90E1132-75EF-DFB5-83E6-A6216242D618}"/>
              </a:ext>
            </a:extLst>
          </p:cNvPr>
          <p:cNvSpPr>
            <a:spLocks noChangeArrowheads="1"/>
          </p:cNvSpPr>
          <p:nvPr/>
        </p:nvSpPr>
        <p:spPr bwMode="auto">
          <a:xfrm>
            <a:off x="6761409" y="122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652" y="3503416"/>
            <a:ext cx="7349635" cy="27561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872" y="3503488"/>
            <a:ext cx="4136501" cy="2757668"/>
          </a:xfrm>
          <a:prstGeom prst="rect">
            <a:avLst/>
          </a:prstGeom>
        </p:spPr>
      </p:pic>
    </p:spTree>
    <p:extLst>
      <p:ext uri="{BB962C8B-B14F-4D97-AF65-F5344CB8AC3E}">
        <p14:creationId xmlns:p14="http://schemas.microsoft.com/office/powerpoint/2010/main" val="4120298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Introduction to Fluid Dynamics</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1" y="1225550"/>
            <a:ext cx="5689599" cy="5059340"/>
          </a:xfrm>
        </p:spPr>
        <p:txBody>
          <a:bodyPr/>
          <a:lstStyle/>
          <a:p>
            <a:pPr marL="285750" indent="-285750">
              <a:buFont typeface="Arial" panose="020B0604020202020204" pitchFamily="34" charset="0"/>
              <a:buChar char="•"/>
            </a:pPr>
            <a:r>
              <a:rPr lang="en-US" b="0" dirty="0"/>
              <a:t>Important Properties:</a:t>
            </a:r>
          </a:p>
          <a:p>
            <a:pPr marL="857250" lvl="1" indent="-285750"/>
            <a:r>
              <a:rPr lang="en-US" b="0" dirty="0"/>
              <a:t>Flow, Q</a:t>
            </a:r>
          </a:p>
          <a:p>
            <a:pPr marL="857250" lvl="1" indent="-285750"/>
            <a:r>
              <a:rPr lang="en-US" b="0" dirty="0"/>
              <a:t>Velocity, V</a:t>
            </a:r>
          </a:p>
          <a:p>
            <a:pPr marL="857250" lvl="1" indent="-285750"/>
            <a:r>
              <a:rPr lang="en-US" b="0" dirty="0"/>
              <a:t>Area, A</a:t>
            </a:r>
          </a:p>
          <a:p>
            <a:pPr marL="857250" lvl="1" indent="-285750"/>
            <a:r>
              <a:rPr lang="en-US" b="0" dirty="0"/>
              <a:t>Pressure, P</a:t>
            </a:r>
          </a:p>
          <a:p>
            <a:pPr marL="857250" lvl="1" indent="-285750"/>
            <a:r>
              <a:rPr lang="en-US" b="0" dirty="0"/>
              <a:t>Density, </a:t>
            </a:r>
            <a:r>
              <a:rPr lang="en-US" b="0" dirty="0">
                <a:latin typeface="Symbol" pitchFamily="2" charset="2"/>
              </a:rPr>
              <a:t>r</a:t>
            </a:r>
          </a:p>
          <a:p>
            <a:pPr marL="857250" lvl="1" indent="-285750"/>
            <a:r>
              <a:rPr lang="en-US" b="0" dirty="0"/>
              <a:t>Height of water body: controls potential energy, H or z</a:t>
            </a:r>
          </a:p>
          <a:p>
            <a:pPr marL="857250" lvl="1" indent="-285750"/>
            <a:r>
              <a:rPr lang="en-US" b="0" dirty="0"/>
              <a:t>Depth within water body: controls pressure, D or z</a:t>
            </a:r>
          </a:p>
          <a:p>
            <a:pPr marL="857250" lvl="1" indent="-285750"/>
            <a:r>
              <a:rPr lang="en-US" b="0" dirty="0"/>
              <a:t>Viscosity, </a:t>
            </a:r>
            <a:r>
              <a:rPr lang="en-US" b="0" dirty="0">
                <a:latin typeface="Symbol" pitchFamily="2" charset="2"/>
              </a:rPr>
              <a:t>n</a:t>
            </a:r>
          </a:p>
          <a:p>
            <a:pPr marL="285750" indent="-285750">
              <a:buFont typeface="Arial" panose="020B0604020202020204" pitchFamily="34" charset="0"/>
              <a:buChar char="•"/>
            </a:pPr>
            <a:r>
              <a:rPr lang="en-US" b="0" dirty="0"/>
              <a:t>Three laws of conservation:</a:t>
            </a:r>
          </a:p>
          <a:p>
            <a:pPr marL="857250" lvl="1" indent="-285750"/>
            <a:r>
              <a:rPr lang="en-US" b="0" dirty="0"/>
              <a:t>Conservation of Mass</a:t>
            </a:r>
          </a:p>
          <a:p>
            <a:pPr marL="857250" lvl="1" indent="-285750"/>
            <a:r>
              <a:rPr lang="en-US" b="0" dirty="0"/>
              <a:t>Conservation of Momentum</a:t>
            </a:r>
          </a:p>
          <a:p>
            <a:pPr marL="857250" lvl="1" indent="-285750"/>
            <a:r>
              <a:rPr lang="en-US" b="0" dirty="0"/>
              <a:t>Conservation of Energy (not covered)</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11</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1image1486201552">
            <a:extLst>
              <a:ext uri="{FF2B5EF4-FFF2-40B4-BE49-F238E27FC236}">
                <a16:creationId xmlns:a16="http://schemas.microsoft.com/office/drawing/2014/main" id="{1DFDC73F-4655-55BA-D2F7-BCC9D8EFF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036" y="4456090"/>
            <a:ext cx="4638848" cy="16894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7AD4B6F-EDD8-C37E-0F65-B35FB1941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553" y="934422"/>
            <a:ext cx="4257494" cy="322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561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Conservation of Mass: Continuity Equation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399" y="1225550"/>
                <a:ext cx="11175999" cy="5059340"/>
              </a:xfrm>
            </p:spPr>
            <p:txBody>
              <a:bodyPr/>
              <a:lstStyle/>
              <a:p>
                <a:pPr marL="285750" indent="-285750">
                  <a:buFont typeface="Arial" panose="020B0604020202020204" pitchFamily="34" charset="0"/>
                  <a:buChar char="•"/>
                </a:pPr>
                <a:r>
                  <a:rPr lang="en-US" b="0" dirty="0"/>
                  <a:t>The mass entering a system must equal the mass exiting the system, if mass does not change within the system.</a:t>
                </a:r>
              </a:p>
              <a:p>
                <a:pPr marL="285750" indent="-285750">
                  <a:buFont typeface="Arial" panose="020B0604020202020204" pitchFamily="34" charset="0"/>
                  <a:buChar char="•"/>
                </a:pPr>
                <a:r>
                  <a:rPr lang="en-US" b="0" dirty="0"/>
                  <a:t>Consider the figure below, which describes an</a:t>
                </a:r>
                <a:r>
                  <a:rPr lang="en-US" b="0" i="1" dirty="0"/>
                  <a:t> element</a:t>
                </a:r>
                <a:r>
                  <a:rPr lang="en-US" b="0" dirty="0"/>
                  <a:t> of water. Think of this element as a full water tank.</a:t>
                </a:r>
              </a:p>
              <a:p>
                <a:pPr marL="285750" indent="-285750">
                  <a:buFont typeface="Arial" panose="020B0604020202020204" pitchFamily="34" charset="0"/>
                  <a:buChar char="•"/>
                </a:pPr>
                <a:r>
                  <a:rPr lang="en-US" b="0" dirty="0"/>
                  <a:t>In surface water models, water is usually considered </a:t>
                </a:r>
                <a:r>
                  <a:rPr lang="en-US" b="0" i="1" dirty="0"/>
                  <a:t>incompressible</a:t>
                </a:r>
                <a:r>
                  <a:rPr lang="en-US" b="0" dirty="0"/>
                  <a:t>. Therefore, if water flows into full water tank, the same amount of water must flow out to conserve mass. </a:t>
                </a:r>
              </a:p>
              <a:p>
                <a:pPr marL="285750" indent="-285750">
                  <a:buFont typeface="Arial" panose="020B0604020202020204" pitchFamily="34" charset="0"/>
                  <a:buChar char="•"/>
                </a:pPr>
                <a:r>
                  <a:rPr lang="en-US" b="0" dirty="0"/>
                  <a:t>This principle is described as the continuity equation:</a:t>
                </a:r>
              </a:p>
              <a:p>
                <a:pPr marL="285750" indent="-285750">
                  <a:buFont typeface="Arial" panose="020B0604020202020204" pitchFamily="34" charset="0"/>
                  <a:buChar char="•"/>
                </a:pPr>
                <a:endParaRPr lang="en-US" b="0" dirty="0"/>
              </a:p>
              <a:p>
                <a:pPr lvl="1" indent="0">
                  <a:buNone/>
                </a:pP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𝑢</m:t>
                            </m:r>
                          </m:e>
                        </m:acc>
                      </m:num>
                      <m:den>
                        <m:r>
                          <a:rPr lang="en-US" sz="2000" i="1">
                            <a:latin typeface="Cambria Math" panose="02040503050406030204" pitchFamily="18" charset="0"/>
                          </a:rPr>
                          <m:t>𝜕</m:t>
                        </m:r>
                        <m:r>
                          <a:rPr lang="en-US" sz="2000" i="1">
                            <a:latin typeface="Cambria Math" panose="02040503050406030204" pitchFamily="18" charset="0"/>
                          </a:rPr>
                          <m:t>𝑥</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𝑣</m:t>
                            </m:r>
                          </m:e>
                        </m:acc>
                      </m:num>
                      <m:den>
                        <m:r>
                          <a:rPr lang="en-US" sz="2000" i="1">
                            <a:latin typeface="Cambria Math" panose="02040503050406030204" pitchFamily="18" charset="0"/>
                          </a:rPr>
                          <m:t>𝜕</m:t>
                        </m:r>
                        <m:r>
                          <a:rPr lang="en-US" sz="2000" i="1">
                            <a:latin typeface="Cambria Math" panose="02040503050406030204" pitchFamily="18" charset="0"/>
                          </a:rPr>
                          <m:t>𝑦</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num>
                      <m:den>
                        <m:r>
                          <a:rPr lang="en-US" sz="2000" i="1">
                            <a:latin typeface="Cambria Math" panose="02040503050406030204" pitchFamily="18" charset="0"/>
                          </a:rPr>
                          <m:t>𝜕</m:t>
                        </m:r>
                        <m:r>
                          <a:rPr lang="en-US" sz="2000" i="1">
                            <a:latin typeface="Cambria Math" panose="02040503050406030204" pitchFamily="18" charset="0"/>
                          </a:rPr>
                          <m:t>𝑧</m:t>
                        </m:r>
                      </m:den>
                    </m:f>
                    <m:r>
                      <a:rPr lang="en-US" sz="2000" i="1">
                        <a:latin typeface="Cambria Math" panose="02040503050406030204" pitchFamily="18" charset="0"/>
                      </a:rPr>
                      <m:t>=0</m:t>
                    </m:r>
                  </m:oMath>
                </a14:m>
                <a:r>
                  <a:rPr lang="en-US" sz="2000" dirty="0">
                    <a:effectLst/>
                  </a:rPr>
                  <a:t> </a:t>
                </a:r>
                <a:endParaRPr lang="en-US" sz="2400" dirty="0">
                  <a:effectLst/>
                </a:endParaRPr>
              </a:p>
              <a:p>
                <a:pPr marL="285750" indent="-285750">
                  <a:buFont typeface="Arial" panose="020B0604020202020204" pitchFamily="34" charset="0"/>
                  <a:buChar char="•"/>
                </a:pPr>
                <a:endParaRPr lang="en-US" b="0" dirty="0"/>
              </a:p>
              <a:p>
                <a:pPr marL="357187" lvl="1" indent="0">
                  <a:buNone/>
                </a:pPr>
                <a:r>
                  <a:rPr lang="en-US" b="0" dirty="0"/>
                  <a:t>where:</a:t>
                </a:r>
              </a:p>
              <a:p>
                <a:pPr marL="357187" lvl="1" indent="0">
                  <a:buNone/>
                </a:pPr>
                <a:endParaRPr lang="en-US" b="0" dirty="0"/>
              </a:p>
              <a:p>
                <a:pPr marL="688975" lvl="2" indent="0" defTabSz="228600">
                  <a:buNone/>
                </a:pPr>
                <a:r>
                  <a:rPr lang="en-US" sz="1800" b="0" dirty="0"/>
                  <a:t>u	=	x-direction velocity</a:t>
                </a:r>
              </a:p>
              <a:p>
                <a:pPr marL="688975" lvl="2" indent="0" defTabSz="228600">
                  <a:buNone/>
                </a:pPr>
                <a:r>
                  <a:rPr lang="en-US" sz="1800" b="0" dirty="0"/>
                  <a:t>v	=	y-direction velocity</a:t>
                </a:r>
              </a:p>
              <a:p>
                <a:pPr marL="688975" lvl="2" indent="0" defTabSz="228600">
                  <a:buNone/>
                </a:pPr>
                <a:r>
                  <a:rPr lang="en-US" sz="1800" b="0" dirty="0"/>
                  <a:t>w	=	z-direction velocity</a:t>
                </a:r>
                <a:r>
                  <a:rPr lang="en-US" sz="1800" dirty="0"/>
                  <a:t> </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b="0" dirty="0"/>
              </a:p>
            </p:txBody>
          </p:sp>
        </mc:Choice>
        <mc:Fallback xmlns="">
          <p:sp>
            <p:nvSpPr>
              <p:cNvPr id="7" name="Content Placeholder 6">
                <a:extLst>
                  <a:ext uri="{FF2B5EF4-FFF2-40B4-BE49-F238E27FC236}">
                    <a16:creationId xmlns:a16="http://schemas.microsoft.com/office/drawing/2014/main" id="{8AE629E6-B4ED-8B9C-7177-A7B0F445A871}"/>
                  </a:ext>
                </a:extLst>
              </p:cNvPr>
              <p:cNvSpPr>
                <a:spLocks noGrp="1" noRot="1" noChangeAspect="1" noMove="1" noResize="1" noEditPoints="1" noAdjustHandles="1" noChangeArrowheads="1" noChangeShapeType="1" noTextEdit="1"/>
              </p:cNvSpPr>
              <p:nvPr>
                <p:ph idx="1"/>
              </p:nvPr>
            </p:nvSpPr>
            <p:spPr>
              <a:xfrm>
                <a:off x="406399" y="1225550"/>
                <a:ext cx="11175999" cy="5059340"/>
              </a:xfrm>
              <a:blipFill>
                <a:blip r:embed="rId2"/>
                <a:stretch>
                  <a:fillRect l="-454" t="-5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12</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90E1132-75EF-DFB5-83E6-A6216242D618}"/>
              </a:ext>
            </a:extLst>
          </p:cNvPr>
          <p:cNvSpPr>
            <a:spLocks noChangeArrowheads="1"/>
          </p:cNvSpPr>
          <p:nvPr/>
        </p:nvSpPr>
        <p:spPr bwMode="auto">
          <a:xfrm>
            <a:off x="6761409" y="122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9539CE88-6202-3453-2AF2-5AFB56BF9623}"/>
              </a:ext>
            </a:extLst>
          </p:cNvPr>
          <p:cNvGraphicFramePr>
            <a:graphicFrameLocks noChangeAspect="1"/>
          </p:cNvGraphicFramePr>
          <p:nvPr>
            <p:extLst>
              <p:ext uri="{D42A27DB-BD31-4B8C-83A1-F6EECF244321}">
                <p14:modId xmlns:p14="http://schemas.microsoft.com/office/powerpoint/2010/main" val="3007501480"/>
              </p:ext>
            </p:extLst>
          </p:nvPr>
        </p:nvGraphicFramePr>
        <p:xfrm>
          <a:off x="7661815" y="3285789"/>
          <a:ext cx="3052802" cy="2658892"/>
        </p:xfrm>
        <a:graphic>
          <a:graphicData uri="http://schemas.openxmlformats.org/presentationml/2006/ole">
            <mc:AlternateContent xmlns:mc="http://schemas.openxmlformats.org/markup-compatibility/2006">
              <mc:Choice xmlns:v="urn:schemas-microsoft-com:vml" Requires="v">
                <p:oleObj name="Picture" r:id="rId4" imgW="2590800" imgH="2273300" progId="Word.Picture.8">
                  <p:embed/>
                </p:oleObj>
              </mc:Choice>
              <mc:Fallback>
                <p:oleObj name="Picture" r:id="rId4" imgW="2590800" imgH="227330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1815" y="3285789"/>
                        <a:ext cx="3052802" cy="2658892"/>
                      </a:xfrm>
                      <a:prstGeom prst="rect">
                        <a:avLst/>
                      </a:prstGeom>
                      <a:noFill/>
                    </p:spPr>
                  </p:pic>
                </p:oleObj>
              </mc:Fallback>
            </mc:AlternateContent>
          </a:graphicData>
        </a:graphic>
      </p:graphicFrame>
    </p:spTree>
    <p:extLst>
      <p:ext uri="{BB962C8B-B14F-4D97-AF65-F5344CB8AC3E}">
        <p14:creationId xmlns:p14="http://schemas.microsoft.com/office/powerpoint/2010/main" val="64570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Conservation of Momentum: Momentum Equations</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399" y="1225550"/>
                <a:ext cx="11175999" cy="5059340"/>
              </a:xfrm>
            </p:spPr>
            <p:txBody>
              <a:bodyPr/>
              <a:lstStyle/>
              <a:p>
                <a:pPr marL="342900" indent="-342900">
                  <a:buFont typeface="Arial" panose="020B0604020202020204" pitchFamily="34" charset="0"/>
                  <a:buChar char="•"/>
                </a:pPr>
                <a:r>
                  <a:rPr lang="en-US" b="0" dirty="0"/>
                  <a:t>According to Newton’s laws of motion, momentum must be conserved. Momentum is the product of the mass and velocity of an object. It takes a force to change the momentum of an object. The mass of a parcel of water (control volume) does not change. So, we focus on the change of velocity, which is </a:t>
                </a:r>
                <a:r>
                  <a:rPr lang="en-US" b="0" i="1" dirty="0"/>
                  <a:t>acceleration</a:t>
                </a:r>
                <a:r>
                  <a:rPr lang="en-US" b="0" dirty="0"/>
                  <a:t>. Force equals mass times acceleration: F = m*a</a:t>
                </a:r>
              </a:p>
              <a:p>
                <a:pPr marL="342900" indent="-342900">
                  <a:buFont typeface="Arial" panose="020B0604020202020204" pitchFamily="34" charset="0"/>
                  <a:buChar char="•"/>
                </a:pPr>
                <a:r>
                  <a:rPr lang="en-US" b="0" i="1" dirty="0"/>
                  <a:t>Neglecting the Coriolis force</a:t>
                </a:r>
                <a:r>
                  <a:rPr lang="en-US" b="0" dirty="0"/>
                  <a:t>, the momentum equation in the x-direction is:</a:t>
                </a:r>
              </a:p>
              <a:p>
                <a:pPr marL="342900" indent="-342900">
                  <a:buFont typeface="Arial" panose="020B0604020202020204" pitchFamily="34" charset="0"/>
                  <a:buChar char="•"/>
                </a:pPr>
                <a:endParaRPr lang="en-US" b="0" dirty="0"/>
              </a:p>
              <a:p>
                <a14:m>
                  <m:oMath xmlns:m="http://schemas.openxmlformats.org/officeDocument/2006/math">
                    <m:limLow>
                      <m:limLowPr>
                        <m:ctrlPr>
                          <a:rPr lang="en-US" b="0" i="1">
                            <a:latin typeface="Cambria Math" panose="02040503050406030204" pitchFamily="18" charset="0"/>
                          </a:rPr>
                        </m:ctrlPr>
                      </m:limLowPr>
                      <m:e>
                        <m:groupChr>
                          <m:groupChrPr>
                            <m:chr m:val="⏟"/>
                            <m:ctrlPr>
                              <a:rPr lang="en-US" b="0" i="1">
                                <a:latin typeface="Cambria Math" panose="02040503050406030204" pitchFamily="18" charset="0"/>
                              </a:rPr>
                            </m:ctrlPr>
                          </m:groupChrPr>
                          <m:e>
                            <m:f>
                              <m:fPr>
                                <m:ctrlPr>
                                  <a:rPr lang="en-US" b="0" i="1">
                                    <a:latin typeface="Cambria Math" panose="02040503050406030204" pitchFamily="18" charset="0"/>
                                  </a:rPr>
                                </m:ctrlPr>
                              </m:fPr>
                              <m:num>
                                <m:r>
                                  <a:rPr lang="en-US" b="0" i="1" smtClean="0">
                                    <a:latin typeface="Cambria Math" panose="02040503050406030204" pitchFamily="18" charset="0"/>
                                  </a:rPr>
                                  <m:t>𝜕</m:t>
                                </m:r>
                                <m:acc>
                                  <m:accPr>
                                    <m:chr m:val="̄"/>
                                    <m:ctrlPr>
                                      <a:rPr lang="en-US" b="0" i="1">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rPr>
                                  <m:t>𝜕</m:t>
                                </m:r>
                                <m:r>
                                  <a:rPr lang="en-US" b="0" i="1" smtClean="0">
                                    <a:latin typeface="Cambria Math" panose="02040503050406030204" pitchFamily="18" charset="0"/>
                                  </a:rPr>
                                  <m:t>𝑡</m:t>
                                </m:r>
                              </m:den>
                            </m:f>
                          </m:e>
                        </m:groupChr>
                      </m:e>
                      <m:lim>
                        <m:eqArr>
                          <m:eqArrPr>
                            <m:ctrlPr>
                              <a:rPr lang="en-US" b="0" i="1">
                                <a:latin typeface="Cambria Math" panose="02040503050406030204" pitchFamily="18" charset="0"/>
                              </a:rPr>
                            </m:ctrlPr>
                          </m:eqArrPr>
                          <m:e/>
                          <m:e>
                            <m:r>
                              <m:rPr>
                                <m:nor/>
                              </m:rPr>
                              <a:rPr lang="en-US" b="0"/>
                              <m:t>unsteady</m:t>
                            </m:r>
                          </m:e>
                          <m:e>
                            <m:r>
                              <m:rPr>
                                <m:nor/>
                              </m:rPr>
                              <a:rPr lang="en-US" b="0"/>
                              <m:t>acceleration</m:t>
                            </m:r>
                          </m:e>
                        </m:eqArr>
                      </m:lim>
                    </m:limLow>
                    <m:r>
                      <a:rPr lang="en-US" b="0" i="1" smtClean="0">
                        <a:latin typeface="Cambria Math" panose="02040503050406030204" pitchFamily="18" charset="0"/>
                      </a:rPr>
                      <m:t>+</m:t>
                    </m:r>
                    <m:limLow>
                      <m:limLowPr>
                        <m:ctrlPr>
                          <a:rPr lang="en-US" b="0" i="1">
                            <a:latin typeface="Cambria Math" panose="02040503050406030204" pitchFamily="18" charset="0"/>
                          </a:rPr>
                        </m:ctrlPr>
                      </m:limLowPr>
                      <m:e>
                        <m:groupChr>
                          <m:groupChrPr>
                            <m:chr m:val="⏟"/>
                            <m:ctrlPr>
                              <a:rPr lang="en-US" b="0" i="1">
                                <a:latin typeface="Cambria Math" panose="02040503050406030204" pitchFamily="18" charset="0"/>
                              </a:rPr>
                            </m:ctrlPr>
                          </m:groupChrPr>
                          <m:e>
                            <m:acc>
                              <m:accPr>
                                <m:chr m:val="̄"/>
                                <m:ctrlPr>
                                  <a:rPr lang="en-US" b="0" i="1">
                                    <a:latin typeface="Cambria Math" panose="02040503050406030204" pitchFamily="18" charset="0"/>
                                  </a:rPr>
                                </m:ctrlPr>
                              </m:accPr>
                              <m:e>
                                <m:r>
                                  <a:rPr lang="en-US" b="0" i="1" smtClean="0">
                                    <a:latin typeface="Cambria Math" panose="02040503050406030204" pitchFamily="18" charset="0"/>
                                  </a:rPr>
                                  <m:t>𝑢</m:t>
                                </m:r>
                              </m:e>
                            </m:acc>
                            <m:f>
                              <m:fPr>
                                <m:ctrlPr>
                                  <a:rPr lang="en-US" b="0" i="1">
                                    <a:latin typeface="Cambria Math" panose="02040503050406030204" pitchFamily="18" charset="0"/>
                                  </a:rPr>
                                </m:ctrlPr>
                              </m:fPr>
                              <m:num>
                                <m:r>
                                  <a:rPr lang="en-US" b="0" i="1" smtClean="0">
                                    <a:latin typeface="Cambria Math" panose="02040503050406030204" pitchFamily="18" charset="0"/>
                                  </a:rPr>
                                  <m:t>𝜕</m:t>
                                </m:r>
                                <m:acc>
                                  <m:accPr>
                                    <m:chr m:val="̄"/>
                                    <m:ctrlPr>
                                      <a:rPr lang="en-US" b="0" i="1">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rPr>
                                  <m:t>𝜕</m:t>
                                </m:r>
                                <m:r>
                                  <a:rPr lang="en-US" b="0" i="1" smtClean="0">
                                    <a:latin typeface="Cambria Math" panose="02040503050406030204" pitchFamily="18" charset="0"/>
                                  </a:rPr>
                                  <m:t>𝑥</m:t>
                                </m:r>
                              </m:den>
                            </m:f>
                            <m:r>
                              <a:rPr lang="en-US" b="0" i="1" smtClean="0">
                                <a:latin typeface="Cambria Math" panose="02040503050406030204" pitchFamily="18" charset="0"/>
                              </a:rPr>
                              <m:t>+</m:t>
                            </m:r>
                            <m:acc>
                              <m:accPr>
                                <m:chr m:val="̄"/>
                                <m:ctrlPr>
                                  <a:rPr lang="en-US" b="0" i="1">
                                    <a:latin typeface="Cambria Math" panose="02040503050406030204" pitchFamily="18" charset="0"/>
                                  </a:rPr>
                                </m:ctrlPr>
                              </m:accPr>
                              <m:e>
                                <m:r>
                                  <a:rPr lang="en-US" b="0" i="1" smtClean="0">
                                    <a:latin typeface="Cambria Math" panose="02040503050406030204" pitchFamily="18" charset="0"/>
                                  </a:rPr>
                                  <m:t>𝑣</m:t>
                                </m:r>
                              </m:e>
                            </m:acc>
                            <m:f>
                              <m:fPr>
                                <m:ctrlPr>
                                  <a:rPr lang="en-US" b="0" i="1">
                                    <a:latin typeface="Cambria Math" panose="02040503050406030204" pitchFamily="18" charset="0"/>
                                  </a:rPr>
                                </m:ctrlPr>
                              </m:fPr>
                              <m:num>
                                <m:r>
                                  <a:rPr lang="en-US" b="0" i="1" smtClean="0">
                                    <a:latin typeface="Cambria Math" panose="02040503050406030204" pitchFamily="18" charset="0"/>
                                  </a:rPr>
                                  <m:t>𝜕</m:t>
                                </m:r>
                                <m:acc>
                                  <m:accPr>
                                    <m:chr m:val="̄"/>
                                    <m:ctrlPr>
                                      <a:rPr lang="en-US" b="0" i="1">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acc>
                              <m:accPr>
                                <m:chr m:val="̄"/>
                                <m:ctrlPr>
                                  <a:rPr lang="en-US" b="0" i="1">
                                    <a:latin typeface="Cambria Math" panose="02040503050406030204" pitchFamily="18" charset="0"/>
                                  </a:rPr>
                                </m:ctrlPr>
                              </m:accPr>
                              <m:e>
                                <m:r>
                                  <a:rPr lang="en-US" b="0" i="1" smtClean="0">
                                    <a:latin typeface="Cambria Math" panose="02040503050406030204" pitchFamily="18" charset="0"/>
                                  </a:rPr>
                                  <m:t>𝑤</m:t>
                                </m:r>
                              </m:e>
                            </m:acc>
                            <m:f>
                              <m:fPr>
                                <m:ctrlPr>
                                  <a:rPr lang="en-US" b="0" i="1">
                                    <a:latin typeface="Cambria Math" panose="02040503050406030204" pitchFamily="18" charset="0"/>
                                  </a:rPr>
                                </m:ctrlPr>
                              </m:fPr>
                              <m:num>
                                <m:r>
                                  <a:rPr lang="en-US" b="0" i="1" smtClean="0">
                                    <a:latin typeface="Cambria Math" panose="02040503050406030204" pitchFamily="18" charset="0"/>
                                  </a:rPr>
                                  <m:t>𝜕</m:t>
                                </m:r>
                                <m:acc>
                                  <m:accPr>
                                    <m:chr m:val="̄"/>
                                    <m:ctrlPr>
                                      <a:rPr lang="en-US" b="0" i="1">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rPr>
                                  <m:t>𝜕</m:t>
                                </m:r>
                                <m:r>
                                  <a:rPr lang="en-US" b="0" i="1" smtClean="0">
                                    <a:latin typeface="Cambria Math" panose="02040503050406030204" pitchFamily="18" charset="0"/>
                                  </a:rPr>
                                  <m:t>𝑧</m:t>
                                </m:r>
                              </m:den>
                            </m:f>
                          </m:e>
                        </m:groupChr>
                      </m:e>
                      <m:lim>
                        <m:eqArr>
                          <m:eqArrPr>
                            <m:ctrlPr>
                              <a:rPr lang="en-US" b="0" i="1">
                                <a:latin typeface="Cambria Math" panose="02040503050406030204" pitchFamily="18" charset="0"/>
                              </a:rPr>
                            </m:ctrlPr>
                          </m:eqArrPr>
                          <m:e>
                            <m:r>
                              <m:rPr>
                                <m:nor/>
                              </m:rPr>
                              <a:rPr lang="en-US" b="0"/>
                              <m:t> </m:t>
                            </m:r>
                          </m:e>
                          <m:e/>
                          <m:e>
                            <m:r>
                              <m:rPr>
                                <m:nor/>
                              </m:rPr>
                              <a:rPr lang="en-US" b="0"/>
                              <m:t>convective</m:t>
                            </m:r>
                            <m:r>
                              <m:rPr>
                                <m:nor/>
                              </m:rPr>
                              <a:rPr lang="en-US" b="0"/>
                              <m:t> </m:t>
                            </m:r>
                            <m:r>
                              <m:rPr>
                                <m:nor/>
                              </m:rPr>
                              <a:rPr lang="en-US" b="0"/>
                              <m:t>acceleration</m:t>
                            </m:r>
                          </m:e>
                        </m:eqArr>
                      </m:lim>
                    </m:limLow>
                    <m:r>
                      <a:rPr lang="en-US" b="0" i="1" smtClean="0">
                        <a:latin typeface="Cambria Math" panose="02040503050406030204" pitchFamily="18" charset="0"/>
                      </a:rPr>
                      <m:t>=</m:t>
                    </m:r>
                    <m:r>
                      <a:rPr lang="en-US" b="0" i="1" smtClean="0">
                        <a:latin typeface="Cambria Math" panose="02040503050406030204" pitchFamily="18" charset="0"/>
                      </a:rPr>
                      <m:t> </m:t>
                    </m:r>
                    <m:limLow>
                      <m:limLowPr>
                        <m:ctrlPr>
                          <a:rPr lang="en-US" b="0" i="1">
                            <a:latin typeface="Cambria Math" panose="02040503050406030204" pitchFamily="18" charset="0"/>
                          </a:rPr>
                        </m:ctrlPr>
                      </m:limLowPr>
                      <m:e>
                        <m:r>
                          <a:rPr lang="en-US" b="0" i="1" smtClean="0">
                            <a:latin typeface="Cambria Math" panose="02040503050406030204" pitchFamily="18" charset="0"/>
                          </a:rPr>
                          <m:t>−</m:t>
                        </m:r>
                        <m:groupChr>
                          <m:groupChrPr>
                            <m:chr m:val="⏟"/>
                            <m:ctrlPr>
                              <a:rPr lang="en-US" b="0" i="1">
                                <a:latin typeface="Cambria Math" panose="02040503050406030204" pitchFamily="18" charset="0"/>
                              </a:rPr>
                            </m:ctrlPr>
                          </m:groupChrPr>
                          <m:e>
                            <m:f>
                              <m:fPr>
                                <m:ctrlPr>
                                  <a:rPr lang="en-US" b="0"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𝜌</m:t>
                                </m:r>
                              </m:den>
                            </m:f>
                            <m:f>
                              <m:fPr>
                                <m:ctrlPr>
                                  <a:rPr lang="en-US" b="0" i="1">
                                    <a:latin typeface="Cambria Math" panose="02040503050406030204" pitchFamily="18" charset="0"/>
                                  </a:rPr>
                                </m:ctrlPr>
                              </m:fPr>
                              <m:num>
                                <m:r>
                                  <a:rPr lang="en-US" b="0" i="1" smtClean="0">
                                    <a:latin typeface="Cambria Math" panose="02040503050406030204" pitchFamily="18" charset="0"/>
                                  </a:rPr>
                                  <m:t>𝜕</m:t>
                                </m:r>
                                <m:acc>
                                  <m:accPr>
                                    <m:chr m:val="̄"/>
                                    <m:ctrlPr>
                                      <a:rPr lang="en-US" b="0" i="1">
                                        <a:latin typeface="Cambria Math" panose="02040503050406030204" pitchFamily="18" charset="0"/>
                                      </a:rPr>
                                    </m:ctrlPr>
                                  </m:accPr>
                                  <m:e>
                                    <m:r>
                                      <a:rPr lang="en-US" b="0" i="1" smtClean="0">
                                        <a:latin typeface="Cambria Math" panose="02040503050406030204" pitchFamily="18" charset="0"/>
                                      </a:rPr>
                                      <m:t>𝑝</m:t>
                                    </m:r>
                                  </m:e>
                                </m:acc>
                              </m:num>
                              <m:den>
                                <m:r>
                                  <a:rPr lang="en-US" b="0" i="1" smtClean="0">
                                    <a:latin typeface="Cambria Math" panose="02040503050406030204" pitchFamily="18" charset="0"/>
                                  </a:rPr>
                                  <m:t>𝜕</m:t>
                                </m:r>
                                <m:r>
                                  <a:rPr lang="en-US" b="0" i="1" smtClean="0">
                                    <a:latin typeface="Cambria Math" panose="02040503050406030204" pitchFamily="18" charset="0"/>
                                  </a:rPr>
                                  <m:t>𝑥</m:t>
                                </m:r>
                              </m:den>
                            </m:f>
                          </m:e>
                        </m:groupChr>
                      </m:e>
                      <m:lim>
                        <m:eqArr>
                          <m:eqArrPr>
                            <m:ctrlPr>
                              <a:rPr lang="en-US" b="0" i="1">
                                <a:latin typeface="Cambria Math" panose="02040503050406030204" pitchFamily="18" charset="0"/>
                              </a:rPr>
                            </m:ctrlPr>
                          </m:eqArrPr>
                          <m:e/>
                          <m:e>
                            <m:r>
                              <m:rPr>
                                <m:nor/>
                              </m:rPr>
                              <a:rPr lang="en-US" b="0"/>
                              <m:t>pressure</m:t>
                            </m:r>
                          </m:e>
                          <m:e>
                            <m:r>
                              <m:rPr>
                                <m:nor/>
                              </m:rPr>
                              <a:rPr lang="en-US" b="0"/>
                              <m:t>gradient</m:t>
                            </m:r>
                          </m:e>
                        </m:eqArr>
                      </m:lim>
                    </m:limLow>
                    <m:r>
                      <a:rPr lang="en-US" b="0" i="1" smtClean="0">
                        <a:latin typeface="Cambria Math" panose="02040503050406030204" pitchFamily="18" charset="0"/>
                      </a:rPr>
                      <m:t>+</m:t>
                    </m:r>
                    <m:limLow>
                      <m:limLowPr>
                        <m:ctrlPr>
                          <a:rPr lang="en-US" b="0" i="1">
                            <a:latin typeface="Cambria Math" panose="02040503050406030204" pitchFamily="18" charset="0"/>
                          </a:rPr>
                        </m:ctrlPr>
                      </m:limLowPr>
                      <m:e>
                        <m:groupChr>
                          <m:groupChrPr>
                            <m:chr m:val="⏟"/>
                            <m:ctrlPr>
                              <a:rPr lang="en-US" b="0" i="1">
                                <a:latin typeface="Cambria Math" panose="02040503050406030204" pitchFamily="18" charset="0"/>
                              </a:rPr>
                            </m:ctrlPr>
                          </m:groupChrPr>
                          <m:e>
                            <m:f>
                              <m:fPr>
                                <m:ctrlPr>
                                  <a:rPr lang="en-US" b="0" i="1">
                                    <a:latin typeface="Cambria Math" panose="02040503050406030204" pitchFamily="18" charset="0"/>
                                  </a:rPr>
                                </m:ctrlPr>
                              </m:fPr>
                              <m:num>
                                <m:r>
                                  <a:rPr lang="en-US" b="0" i="1" smtClean="0">
                                    <a:latin typeface="Cambria Math" panose="02040503050406030204" pitchFamily="18" charset="0"/>
                                  </a:rPr>
                                  <m:t>𝜇</m:t>
                                </m:r>
                              </m:num>
                              <m:den>
                                <m:r>
                                  <a:rPr lang="en-US" b="0" i="1" smtClean="0">
                                    <a:latin typeface="Cambria Math" panose="02040503050406030204" pitchFamily="18" charset="0"/>
                                  </a:rPr>
                                  <m:t>𝜌</m:t>
                                </m:r>
                              </m:den>
                            </m:f>
                            <m:d>
                              <m:dPr>
                                <m:ctrlPr>
                                  <a:rPr lang="en-US" b="0" i="1">
                                    <a:latin typeface="Cambria Math" panose="02040503050406030204" pitchFamily="18" charset="0"/>
                                  </a:rPr>
                                </m:ctrlPr>
                              </m:dPr>
                              <m:e>
                                <m:f>
                                  <m:fPr>
                                    <m:ctrlPr>
                                      <a:rPr lang="en-US" b="0" i="1">
                                        <a:latin typeface="Cambria Math" panose="02040503050406030204" pitchFamily="18" charset="0"/>
                                      </a:rPr>
                                    </m:ctrlPr>
                                  </m:fPr>
                                  <m:num>
                                    <m:sSup>
                                      <m:sSupPr>
                                        <m:ctrlPr>
                                          <a:rPr lang="en-US" b="0" i="1">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acc>
                                      <m:accPr>
                                        <m:chr m:val="̄"/>
                                        <m:ctrlPr>
                                          <a:rPr lang="en-US" b="0" i="1">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a:latin typeface="Cambria Math" panose="02040503050406030204" pitchFamily="18" charset="0"/>
                                      </a:rPr>
                                    </m:ctrlPr>
                                  </m:fPr>
                                  <m:num>
                                    <m:sSup>
                                      <m:sSupPr>
                                        <m:ctrlPr>
                                          <a:rPr lang="en-US" b="0" i="1">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acc>
                                      <m:accPr>
                                        <m:chr m:val="̄"/>
                                        <m:ctrlPr>
                                          <a:rPr lang="en-US" b="0" i="1">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a:latin typeface="Cambria Math" panose="02040503050406030204" pitchFamily="18" charset="0"/>
                                      </a:rPr>
                                    </m:ctrlPr>
                                  </m:fPr>
                                  <m:num>
                                    <m:sSup>
                                      <m:sSupPr>
                                        <m:ctrlPr>
                                          <a:rPr lang="en-US" b="0" i="1">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acc>
                                      <m:accPr>
                                        <m:chr m:val="̄"/>
                                        <m:ctrlPr>
                                          <a:rPr lang="en-US" b="0" i="1">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den>
                                </m:f>
                              </m:e>
                            </m:d>
                          </m:e>
                        </m:groupChr>
                      </m:e>
                      <m:lim>
                        <m:eqArr>
                          <m:eqArrPr>
                            <m:ctrlPr>
                              <a:rPr lang="en-US" b="0" i="1">
                                <a:latin typeface="Cambria Math" panose="02040503050406030204" pitchFamily="18" charset="0"/>
                              </a:rPr>
                            </m:ctrlPr>
                          </m:eqArrPr>
                          <m:e/>
                          <m:e>
                            <m:r>
                              <m:rPr>
                                <m:nor/>
                              </m:rPr>
                              <a:rPr lang="en-US" b="0"/>
                              <m:t>viscous</m:t>
                            </m:r>
                            <m:r>
                              <m:rPr>
                                <m:nor/>
                              </m:rPr>
                              <a:rPr lang="en-US" b="0"/>
                              <m:t> </m:t>
                            </m:r>
                            <m:r>
                              <m:rPr>
                                <m:nor/>
                              </m:rPr>
                              <a:rPr lang="en-US" b="0"/>
                              <m:t>stresses</m:t>
                            </m:r>
                          </m:e>
                        </m:eqArr>
                      </m:lim>
                    </m:limLow>
                    <m:r>
                      <a:rPr lang="en-US" b="0" i="1" smtClean="0">
                        <a:latin typeface="Cambria Math" panose="02040503050406030204" pitchFamily="18" charset="0"/>
                      </a:rPr>
                      <m:t>+</m:t>
                    </m:r>
                    <m:limLow>
                      <m:limLowPr>
                        <m:ctrlPr>
                          <a:rPr lang="en-US" b="0" i="1">
                            <a:latin typeface="Cambria Math" panose="02040503050406030204" pitchFamily="18" charset="0"/>
                          </a:rPr>
                        </m:ctrlPr>
                      </m:limLowPr>
                      <m:e>
                        <m:groupChr>
                          <m:groupChrPr>
                            <m:chr m:val="⏟"/>
                            <m:ctrlPr>
                              <a:rPr lang="en-US" b="0" i="1">
                                <a:latin typeface="Cambria Math" panose="02040503050406030204" pitchFamily="18" charset="0"/>
                              </a:rPr>
                            </m:ctrlPr>
                          </m:groupChrPr>
                          <m:e>
                            <m:f>
                              <m:fPr>
                                <m:ctrlPr>
                                  <a:rPr lang="en-US" b="0"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𝜌</m:t>
                                </m:r>
                              </m:den>
                            </m:f>
                            <m:d>
                              <m:dPr>
                                <m:ctrlPr>
                                  <a:rPr lang="en-US" b="0" i="1">
                                    <a:latin typeface="Cambria Math" panose="02040503050406030204" pitchFamily="18" charset="0"/>
                                  </a:rPr>
                                </m:ctrlPr>
                              </m:dPr>
                              <m:e>
                                <m:f>
                                  <m:fPr>
                                    <m:ctrlPr>
                                      <a:rPr lang="en-US" b="0" i="1">
                                        <a:latin typeface="Cambria Math" panose="02040503050406030204" pitchFamily="18" charset="0"/>
                                      </a:rPr>
                                    </m:ctrlPr>
                                  </m:fPr>
                                  <m:num>
                                    <m:r>
                                      <a:rPr lang="en-US" b="0" i="1" smtClean="0">
                                        <a:latin typeface="Cambria Math" panose="02040503050406030204" pitchFamily="18" charset="0"/>
                                      </a:rPr>
                                      <m:t>𝜕</m:t>
                                    </m:r>
                                    <m:sSub>
                                      <m:sSubPr>
                                        <m:ctrlPr>
                                          <a:rPr lang="en-US" b="0" i="1">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𝑥𝑥</m:t>
                                        </m:r>
                                      </m:sub>
                                    </m:sSub>
                                  </m:num>
                                  <m:den>
                                    <m:r>
                                      <a:rPr lang="en-US" b="0" i="1" smtClean="0">
                                        <a:latin typeface="Cambria Math" panose="02040503050406030204" pitchFamily="18" charset="0"/>
                                      </a:rPr>
                                      <m:t>𝜕</m:t>
                                    </m:r>
                                    <m:r>
                                      <a:rPr lang="en-US" b="0" i="1" smtClean="0">
                                        <a:latin typeface="Cambria Math" panose="02040503050406030204" pitchFamily="18" charset="0"/>
                                      </a:rPr>
                                      <m:t>𝑥</m:t>
                                    </m:r>
                                  </m:den>
                                </m:f>
                                <m:r>
                                  <a:rPr lang="en-US" b="0" i="1" smtClean="0">
                                    <a:latin typeface="Cambria Math" panose="02040503050406030204" pitchFamily="18" charset="0"/>
                                  </a:rPr>
                                  <m:t>+</m:t>
                                </m:r>
                                <m:f>
                                  <m:fPr>
                                    <m:ctrlPr>
                                      <a:rPr lang="en-US" b="0" i="1">
                                        <a:latin typeface="Cambria Math" panose="02040503050406030204" pitchFamily="18" charset="0"/>
                                      </a:rPr>
                                    </m:ctrlPr>
                                  </m:fPr>
                                  <m:num>
                                    <m:r>
                                      <a:rPr lang="en-US" b="0" i="1" smtClean="0">
                                        <a:latin typeface="Cambria Math" panose="02040503050406030204" pitchFamily="18" charset="0"/>
                                      </a:rPr>
                                      <m:t>𝜕</m:t>
                                    </m:r>
                                    <m:sSub>
                                      <m:sSubPr>
                                        <m:ctrlPr>
                                          <a:rPr lang="en-US" b="0" i="1">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𝑥𝑦</m:t>
                                        </m:r>
                                      </m:sub>
                                    </m:sSub>
                                  </m:num>
                                  <m:den>
                                    <m:r>
                                      <a:rPr lang="en-US" b="0" i="1" smtClean="0">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b="0" i="1">
                                        <a:latin typeface="Cambria Math" panose="02040503050406030204" pitchFamily="18" charset="0"/>
                                      </a:rPr>
                                    </m:ctrlPr>
                                  </m:fPr>
                                  <m:num>
                                    <m:r>
                                      <a:rPr lang="en-US" b="0" i="1" smtClean="0">
                                        <a:latin typeface="Cambria Math" panose="02040503050406030204" pitchFamily="18" charset="0"/>
                                      </a:rPr>
                                      <m:t>𝜕</m:t>
                                    </m:r>
                                    <m:sSub>
                                      <m:sSubPr>
                                        <m:ctrlPr>
                                          <a:rPr lang="en-US" b="0" i="1">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𝑥𝑧</m:t>
                                        </m:r>
                                      </m:sub>
                                    </m:sSub>
                                  </m:num>
                                  <m:den>
                                    <m:r>
                                      <a:rPr lang="en-US" b="0" i="1" smtClean="0">
                                        <a:latin typeface="Cambria Math" panose="02040503050406030204" pitchFamily="18" charset="0"/>
                                      </a:rPr>
                                      <m:t>𝜕</m:t>
                                    </m:r>
                                    <m:r>
                                      <a:rPr lang="en-US" b="0" i="1" smtClean="0">
                                        <a:latin typeface="Cambria Math" panose="02040503050406030204" pitchFamily="18" charset="0"/>
                                      </a:rPr>
                                      <m:t>𝑧</m:t>
                                    </m:r>
                                  </m:den>
                                </m:f>
                              </m:e>
                            </m:d>
                          </m:e>
                        </m:groupChr>
                      </m:e>
                      <m:lim>
                        <m:eqArr>
                          <m:eqArrPr>
                            <m:ctrlPr>
                              <a:rPr lang="en-US" b="0" i="1">
                                <a:latin typeface="Cambria Math" panose="02040503050406030204" pitchFamily="18" charset="0"/>
                              </a:rPr>
                            </m:ctrlPr>
                          </m:eqArrPr>
                          <m:e/>
                          <m:e>
                            <m:r>
                              <m:rPr>
                                <m:nor/>
                              </m:rPr>
                              <a:rPr lang="en-US" b="0"/>
                              <m:t>turbulent</m:t>
                            </m:r>
                            <m:r>
                              <m:rPr>
                                <m:nor/>
                              </m:rPr>
                              <a:rPr lang="en-US" b="0"/>
                              <m:t> </m:t>
                            </m:r>
                            <m:r>
                              <m:rPr>
                                <m:nor/>
                              </m:rPr>
                              <a:rPr lang="en-US" b="0"/>
                              <m:t>stresses</m:t>
                            </m:r>
                          </m:e>
                        </m:eqArr>
                      </m:lim>
                    </m:limLow>
                  </m:oMath>
                </a14:m>
                <a:r>
                  <a:rPr lang="en-US" b="0" dirty="0">
                    <a:effectLst/>
                  </a:rPr>
                  <a:t> </a:t>
                </a:r>
              </a:p>
              <a:p>
                <a:pPr marL="285750" indent="-285750">
                  <a:buFont typeface="Arial" panose="020B0604020202020204" pitchFamily="34" charset="0"/>
                  <a:buChar char="•"/>
                </a:pPr>
                <a:endParaRPr lang="en-US" b="0" dirty="0"/>
              </a:p>
              <a:p>
                <a:pPr marL="357187" lvl="1" indent="0">
                  <a:buNone/>
                </a:pPr>
                <a:r>
                  <a:rPr lang="en-US" b="0"/>
                  <a:t>where:</a:t>
                </a:r>
                <a:endParaRPr lang="en-US" b="0" dirty="0"/>
              </a:p>
              <a:p>
                <a:pPr marL="646112" lvl="2" indent="0" defTabSz="228600">
                  <a:buNone/>
                </a:pPr>
                <a:r>
                  <a:rPr lang="en-US" sz="1800" b="0" dirty="0">
                    <a:sym typeface="Symbol" pitchFamily="2" charset="2"/>
                  </a:rPr>
                  <a:t></a:t>
                </a:r>
                <a:r>
                  <a:rPr lang="en-US" sz="1800" b="0" baseline="-25000" dirty="0"/>
                  <a:t>xx</a:t>
                </a:r>
                <a:r>
                  <a:rPr lang="en-US" sz="1800" b="0" dirty="0"/>
                  <a:t>	=	turbulent shear stress acting in x direction on the x-face of control volume </a:t>
                </a:r>
              </a:p>
              <a:p>
                <a:pPr marL="646112" lvl="2" indent="0" defTabSz="228600">
                  <a:buNone/>
                </a:pPr>
                <a:r>
                  <a:rPr lang="en-US" sz="1800" b="0" dirty="0">
                    <a:sym typeface="Symbol" pitchFamily="2" charset="2"/>
                  </a:rPr>
                  <a:t></a:t>
                </a:r>
                <a:r>
                  <a:rPr lang="en-US" sz="1800" b="0" baseline="-25000" dirty="0" err="1"/>
                  <a:t>xy</a:t>
                </a:r>
                <a:r>
                  <a:rPr lang="en-US" sz="1800" b="0" dirty="0"/>
                  <a:t>	=	turbulent shear stress acting in x direction on the y-face of control volume </a:t>
                </a:r>
              </a:p>
              <a:p>
                <a:pPr marL="646112" lvl="2" indent="0" defTabSz="228600">
                  <a:buNone/>
                </a:pPr>
                <a:r>
                  <a:rPr lang="en-US" sz="1800" b="0" dirty="0">
                    <a:sym typeface="Symbol" pitchFamily="2" charset="2"/>
                  </a:rPr>
                  <a:t></a:t>
                </a:r>
                <a:r>
                  <a:rPr lang="en-US" sz="1800" b="0" baseline="-25000" dirty="0" err="1"/>
                  <a:t>xz</a:t>
                </a:r>
                <a:r>
                  <a:rPr lang="en-US" sz="1800" b="0" dirty="0"/>
                  <a:t>	=	turbulent shear stress acting in x direction on the z-face of control volume </a:t>
                </a:r>
              </a:p>
              <a:p>
                <a:pPr marL="646112" lvl="2" indent="0" defTabSz="228600">
                  <a:buNone/>
                </a:pPr>
                <a:r>
                  <a:rPr lang="en-US" sz="1800" b="0" dirty="0">
                    <a:sym typeface="Symbol" pitchFamily="2" charset="2"/>
                  </a:rPr>
                  <a:t></a:t>
                </a:r>
                <a:r>
                  <a:rPr lang="en-US" sz="1800" b="0" dirty="0"/>
                  <a:t>	=	dynamic viscosity</a:t>
                </a:r>
              </a:p>
            </p:txBody>
          </p:sp>
        </mc:Choice>
        <mc:Fallback>
          <p:sp>
            <p:nvSpPr>
              <p:cNvPr id="7" name="Content Placeholder 6">
                <a:extLst>
                  <a:ext uri="{FF2B5EF4-FFF2-40B4-BE49-F238E27FC236}">
                    <a16:creationId xmlns:a16="http://schemas.microsoft.com/office/drawing/2014/main" id="{8AE629E6-B4ED-8B9C-7177-A7B0F445A871}"/>
                  </a:ext>
                </a:extLst>
              </p:cNvPr>
              <p:cNvSpPr>
                <a:spLocks noGrp="1" noRot="1" noChangeAspect="1" noMove="1" noResize="1" noEditPoints="1" noAdjustHandles="1" noChangeArrowheads="1" noChangeShapeType="1" noTextEdit="1"/>
              </p:cNvSpPr>
              <p:nvPr>
                <p:ph idx="1"/>
              </p:nvPr>
            </p:nvSpPr>
            <p:spPr>
              <a:xfrm>
                <a:off x="406399" y="1225550"/>
                <a:ext cx="11175999" cy="5059340"/>
              </a:xfrm>
              <a:blipFill>
                <a:blip r:embed="rId2"/>
                <a:stretch>
                  <a:fillRect l="-454" t="-5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13</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90E1132-75EF-DFB5-83E6-A6216242D618}"/>
              </a:ext>
            </a:extLst>
          </p:cNvPr>
          <p:cNvSpPr>
            <a:spLocks noChangeArrowheads="1"/>
          </p:cNvSpPr>
          <p:nvPr/>
        </p:nvSpPr>
        <p:spPr bwMode="auto">
          <a:xfrm>
            <a:off x="6761409" y="122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F13B3488-A845-C166-7E9D-CDF2C383DD4F}"/>
              </a:ext>
            </a:extLst>
          </p:cNvPr>
          <p:cNvGraphicFramePr>
            <a:graphicFrameLocks noChangeAspect="1"/>
          </p:cNvGraphicFramePr>
          <p:nvPr>
            <p:extLst>
              <p:ext uri="{D42A27DB-BD31-4B8C-83A1-F6EECF244321}">
                <p14:modId xmlns:p14="http://schemas.microsoft.com/office/powerpoint/2010/main" val="2902554506"/>
              </p:ext>
            </p:extLst>
          </p:nvPr>
        </p:nvGraphicFramePr>
        <p:xfrm>
          <a:off x="9703263" y="4356847"/>
          <a:ext cx="1962794" cy="1709530"/>
        </p:xfrm>
        <a:graphic>
          <a:graphicData uri="http://schemas.openxmlformats.org/presentationml/2006/ole">
            <mc:AlternateContent xmlns:mc="http://schemas.openxmlformats.org/markup-compatibility/2006">
              <mc:Choice xmlns:v="urn:schemas-microsoft-com:vml" Requires="v">
                <p:oleObj name="Picture" r:id="rId4" imgW="2590800" imgH="2273300" progId="Word.Picture.8">
                  <p:embed/>
                </p:oleObj>
              </mc:Choice>
              <mc:Fallback>
                <p:oleObj name="Picture" r:id="rId4" imgW="2590800" imgH="2273300" progId="Word.Picture.8">
                  <p:embed/>
                  <p:pic>
                    <p:nvPicPr>
                      <p:cNvPr id="5" name="Object 4">
                        <a:extLst>
                          <a:ext uri="{FF2B5EF4-FFF2-40B4-BE49-F238E27FC236}">
                            <a16:creationId xmlns:a16="http://schemas.microsoft.com/office/drawing/2014/main" id="{9539CE88-6202-3453-2AF2-5AFB56BF96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3263" y="4356847"/>
                        <a:ext cx="1962794" cy="1709530"/>
                      </a:xfrm>
                      <a:prstGeom prst="rect">
                        <a:avLst/>
                      </a:prstGeom>
                      <a:noFill/>
                    </p:spPr>
                  </p:pic>
                </p:oleObj>
              </mc:Fallback>
            </mc:AlternateContent>
          </a:graphicData>
        </a:graphic>
      </p:graphicFrame>
    </p:spTree>
    <p:extLst>
      <p:ext uri="{BB962C8B-B14F-4D97-AF65-F5344CB8AC3E}">
        <p14:creationId xmlns:p14="http://schemas.microsoft.com/office/powerpoint/2010/main" val="4024623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14</a:t>
            </a:fld>
            <a:endParaRPr lang="en-US"/>
          </a:p>
        </p:txBody>
      </p:sp>
      <p:pic>
        <p:nvPicPr>
          <p:cNvPr id="4" name="Picture 3" descr="A picture containing water, outdoor, sky, nature&#10;&#10;Description automatically generated">
            <a:extLst>
              <a:ext uri="{FF2B5EF4-FFF2-40B4-BE49-F238E27FC236}">
                <a16:creationId xmlns:a16="http://schemas.microsoft.com/office/drawing/2014/main" id="{9EF6348D-E768-C45D-2809-95CA10C8DCF8}"/>
              </a:ext>
            </a:extLst>
          </p:cNvPr>
          <p:cNvPicPr>
            <a:picLocks noChangeAspect="1"/>
          </p:cNvPicPr>
          <p:nvPr/>
        </p:nvPicPr>
        <p:blipFill>
          <a:blip r:embed="rId2"/>
          <a:stretch>
            <a:fillRect/>
          </a:stretch>
        </p:blipFill>
        <p:spPr>
          <a:xfrm>
            <a:off x="1494520" y="1005685"/>
            <a:ext cx="9215027" cy="5179962"/>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Important Hydrodynamic Processes</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225550"/>
            <a:ext cx="4097426" cy="4718049"/>
          </a:xfrm>
        </p:spPr>
        <p:txBody>
          <a:bodyPr/>
          <a:lstStyle/>
          <a:p>
            <a:pPr marL="285750" indent="-285750">
              <a:buFont typeface="Arial" panose="020B0604020202020204" pitchFamily="34" charset="0"/>
              <a:buChar char="•"/>
            </a:pPr>
            <a:r>
              <a:rPr lang="en-US" sz="2000" b="0" dirty="0"/>
              <a:t>Vertical stratification</a:t>
            </a:r>
          </a:p>
          <a:p>
            <a:pPr marL="285750" indent="-285750">
              <a:buFont typeface="Arial" panose="020B0604020202020204" pitchFamily="34" charset="0"/>
              <a:buChar char="•"/>
            </a:pPr>
            <a:r>
              <a:rPr lang="en-US" sz="2000" b="0" dirty="0"/>
              <a:t>Meteorology</a:t>
            </a:r>
          </a:p>
          <a:p>
            <a:pPr marL="857250" lvl="1" indent="-285750"/>
            <a:r>
              <a:rPr lang="en-US" sz="2000" b="0" dirty="0"/>
              <a:t>Wind forcing</a:t>
            </a:r>
          </a:p>
          <a:p>
            <a:pPr marL="857250" lvl="1" indent="-285750"/>
            <a:r>
              <a:rPr lang="en-US" sz="2000" b="0" dirty="0"/>
              <a:t>Thermal forcing</a:t>
            </a:r>
          </a:p>
          <a:p>
            <a:pPr marL="285750" indent="-285750">
              <a:buFont typeface="Arial" panose="020B0604020202020204" pitchFamily="34" charset="0"/>
              <a:buChar char="•"/>
            </a:pPr>
            <a:r>
              <a:rPr lang="en-US" sz="2000" b="0" dirty="0"/>
              <a:t>Water quality</a:t>
            </a:r>
          </a:p>
          <a:p>
            <a:pPr marL="857250" lvl="1" indent="-285750"/>
            <a:r>
              <a:rPr lang="en-US" sz="2000" b="0" dirty="0"/>
              <a:t>Affects stratification</a:t>
            </a:r>
          </a:p>
          <a:p>
            <a:pPr marL="285750" indent="-285750">
              <a:buFont typeface="Arial" panose="020B0604020202020204" pitchFamily="34" charset="0"/>
              <a:buChar char="•"/>
            </a:pPr>
            <a:r>
              <a:rPr lang="en-US" sz="2000" b="0" dirty="0"/>
              <a:t>Climate</a:t>
            </a:r>
          </a:p>
          <a:p>
            <a:pPr marL="857250" lvl="1" indent="-285750"/>
            <a:r>
              <a:rPr lang="en-US" sz="2000" b="0" dirty="0"/>
              <a:t>Long-term effects</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2</a:t>
            </a:fld>
            <a:endParaRPr lang="en-US"/>
          </a:p>
        </p:txBody>
      </p:sp>
      <p:pic>
        <p:nvPicPr>
          <p:cNvPr id="9" name="Picture 8" descr="A body of water surrounded by trees&#10;&#10;Description automatically generated with medium confidence">
            <a:extLst>
              <a:ext uri="{FF2B5EF4-FFF2-40B4-BE49-F238E27FC236}">
                <a16:creationId xmlns:a16="http://schemas.microsoft.com/office/drawing/2014/main" id="{D1F31586-38FE-8747-8813-1B079B815416}"/>
              </a:ext>
            </a:extLst>
          </p:cNvPr>
          <p:cNvPicPr>
            <a:picLocks noChangeAspect="1"/>
          </p:cNvPicPr>
          <p:nvPr/>
        </p:nvPicPr>
        <p:blipFill>
          <a:blip r:embed="rId2"/>
          <a:stretch>
            <a:fillRect/>
          </a:stretch>
        </p:blipFill>
        <p:spPr>
          <a:xfrm>
            <a:off x="6645499" y="2871971"/>
            <a:ext cx="4936900" cy="3290570"/>
          </a:xfrm>
          <a:prstGeom prst="rect">
            <a:avLst/>
          </a:prstGeom>
        </p:spPr>
      </p:pic>
      <p:pic>
        <p:nvPicPr>
          <p:cNvPr id="11" name="Picture 10" descr="A landscape with trees and water in the background&#10;&#10;Description automatically generated with low confidence">
            <a:extLst>
              <a:ext uri="{FF2B5EF4-FFF2-40B4-BE49-F238E27FC236}">
                <a16:creationId xmlns:a16="http://schemas.microsoft.com/office/drawing/2014/main" id="{5BF6FC3C-3E8B-FAE9-F444-EBC08AA4CC4E}"/>
              </a:ext>
            </a:extLst>
          </p:cNvPr>
          <p:cNvPicPr>
            <a:picLocks noChangeAspect="1"/>
          </p:cNvPicPr>
          <p:nvPr/>
        </p:nvPicPr>
        <p:blipFill>
          <a:blip r:embed="rId3"/>
          <a:stretch>
            <a:fillRect/>
          </a:stretch>
        </p:blipFill>
        <p:spPr>
          <a:xfrm>
            <a:off x="3750866" y="1115258"/>
            <a:ext cx="4042318" cy="3031739"/>
          </a:xfrm>
          <a:prstGeom prst="rect">
            <a:avLst/>
          </a:prstGeom>
        </p:spPr>
      </p:pic>
    </p:spTree>
    <p:extLst>
      <p:ext uri="{BB962C8B-B14F-4D97-AF65-F5344CB8AC3E}">
        <p14:creationId xmlns:p14="http://schemas.microsoft.com/office/powerpoint/2010/main" val="48305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Vertical Stratification</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399" y="1225550"/>
            <a:ext cx="5689601" cy="5067674"/>
          </a:xfrm>
        </p:spPr>
        <p:txBody>
          <a:bodyPr/>
          <a:lstStyle/>
          <a:p>
            <a:pPr marL="285750" indent="-285750">
              <a:buFont typeface="Arial" panose="020B0604020202020204" pitchFamily="34" charset="0"/>
              <a:buChar char="•"/>
            </a:pPr>
            <a:r>
              <a:rPr lang="en-US" b="0" dirty="0"/>
              <a:t>Mid-latitude lakes and reservoirs tend to thermally stratify vertically during the spring and summer. A conceptual model of their stratification divides the water body into three vertical layers:</a:t>
            </a:r>
          </a:p>
          <a:p>
            <a:pPr marL="857250" lvl="1" indent="-285750"/>
            <a:r>
              <a:rPr lang="en-US" b="0" dirty="0"/>
              <a:t>The epilimnion, a warm surface layer</a:t>
            </a:r>
          </a:p>
          <a:p>
            <a:pPr marL="857250" lvl="1" indent="-285750"/>
            <a:r>
              <a:rPr lang="en-US" b="0" dirty="0"/>
              <a:t>The hypolimnion, a cool bottom layer</a:t>
            </a:r>
          </a:p>
          <a:p>
            <a:pPr marL="857250" lvl="1" indent="-285750"/>
            <a:r>
              <a:rPr lang="en-US" b="0" dirty="0"/>
              <a:t>The metalimnion, the layer in between the top and bottom layers. This layer is often described as the </a:t>
            </a:r>
            <a:r>
              <a:rPr lang="en-US" b="0" i="1" dirty="0"/>
              <a:t>thermocline</a:t>
            </a:r>
            <a:r>
              <a:rPr lang="en-US" b="0" dirty="0"/>
              <a:t>, where the temperature suddenly decreases sharply with depth.</a:t>
            </a:r>
          </a:p>
          <a:p>
            <a:pPr marL="285750" indent="-285750">
              <a:buFont typeface="Arial" panose="020B0604020202020204" pitchFamily="34" charset="0"/>
              <a:buChar char="•"/>
            </a:pPr>
            <a:r>
              <a:rPr lang="en-US" b="0" dirty="0"/>
              <a:t>Lake stratification varies continually. It is often described by the depth and strength of the thermocline. The seasonal thermocline is characterized by the average depth and strength over a season. The diurnal thermocline varies throughout the day.</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3</a:t>
            </a:fld>
            <a:endParaRPr lang="en-US"/>
          </a:p>
        </p:txBody>
      </p:sp>
      <p:pic>
        <p:nvPicPr>
          <p:cNvPr id="1028" name="Picture 4">
            <a:extLst>
              <a:ext uri="{FF2B5EF4-FFF2-40B4-BE49-F238E27FC236}">
                <a16:creationId xmlns:a16="http://schemas.microsoft.com/office/drawing/2014/main" id="{1B7DAA0E-1DD2-9EBF-E2DD-B0438AD7E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467" y="1081092"/>
            <a:ext cx="5387933" cy="4039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56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Meteorological Forcing</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225550"/>
            <a:ext cx="7113195" cy="4718049"/>
          </a:xfrm>
        </p:spPr>
        <p:txBody>
          <a:bodyPr/>
          <a:lstStyle/>
          <a:p>
            <a:pPr marL="285750" indent="-285750">
              <a:buFont typeface="Arial" panose="020B0604020202020204" pitchFamily="34" charset="0"/>
              <a:buChar char="•"/>
            </a:pPr>
            <a:r>
              <a:rPr lang="en-US" b="0" dirty="0"/>
              <a:t>The meteorology of the watershed affects several factors that control the hydrodynamics as well as the water quality of a reservoir.</a:t>
            </a:r>
          </a:p>
          <a:p>
            <a:pPr marL="857250" lvl="1" indent="-285750"/>
            <a:r>
              <a:rPr lang="en-US" b="0" dirty="0"/>
              <a:t>Wind forcing: The wind flowing across the reservoir affects depth of stratification, vertical mixing, and circulation (currents across and around the water body).</a:t>
            </a:r>
          </a:p>
          <a:p>
            <a:pPr marL="857250" lvl="1" indent="-285750"/>
            <a:r>
              <a:rPr lang="en-US" b="0" dirty="0"/>
              <a:t>Heat balance: The incoming (shortwave) solar radiation and outgoing radiation (longwave radiation, sensible heat, and evaporation) control the heat balance. Wind, solar radiation, and cloud cover, and relative humidity control the evaporation, the largest source of heat loss in a water body.</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4</a:t>
            </a:fld>
            <a:endParaRPr lang="en-US"/>
          </a:p>
        </p:txBody>
      </p:sp>
      <p:pic>
        <p:nvPicPr>
          <p:cNvPr id="2" name="Picture 1">
            <a:extLst>
              <a:ext uri="{FF2B5EF4-FFF2-40B4-BE49-F238E27FC236}">
                <a16:creationId xmlns:a16="http://schemas.microsoft.com/office/drawing/2014/main" id="{52EE49F7-0415-664F-707A-90D590EE4BB6}"/>
              </a:ext>
            </a:extLst>
          </p:cNvPr>
          <p:cNvPicPr>
            <a:picLocks noChangeAspect="1"/>
          </p:cNvPicPr>
          <p:nvPr/>
        </p:nvPicPr>
        <p:blipFill>
          <a:blip r:embed="rId2"/>
          <a:stretch>
            <a:fillRect/>
          </a:stretch>
        </p:blipFill>
        <p:spPr>
          <a:xfrm>
            <a:off x="7940509" y="515153"/>
            <a:ext cx="3634680" cy="2726012"/>
          </a:xfrm>
          <a:prstGeom prst="rect">
            <a:avLst/>
          </a:prstGeom>
          <a:ln w="19050">
            <a:solidFill>
              <a:schemeClr val="bg1"/>
            </a:solidFill>
          </a:ln>
        </p:spPr>
      </p:pic>
      <p:pic>
        <p:nvPicPr>
          <p:cNvPr id="3" name="Picture 2" descr="A boat in the water&#10;&#10;Description automatically generated with medium confidence">
            <a:extLst>
              <a:ext uri="{FF2B5EF4-FFF2-40B4-BE49-F238E27FC236}">
                <a16:creationId xmlns:a16="http://schemas.microsoft.com/office/drawing/2014/main" id="{621DE973-85EB-FC64-844B-6E0F979D413C}"/>
              </a:ext>
            </a:extLst>
          </p:cNvPr>
          <p:cNvPicPr>
            <a:picLocks noChangeAspect="1"/>
          </p:cNvPicPr>
          <p:nvPr/>
        </p:nvPicPr>
        <p:blipFill>
          <a:blip r:embed="rId3"/>
          <a:stretch>
            <a:fillRect/>
          </a:stretch>
        </p:blipFill>
        <p:spPr>
          <a:xfrm>
            <a:off x="7940510" y="3237567"/>
            <a:ext cx="3634680" cy="3010464"/>
          </a:xfrm>
          <a:prstGeom prst="rect">
            <a:avLst/>
          </a:prstGeom>
          <a:ln>
            <a:solidFill>
              <a:schemeClr val="accent1"/>
            </a:solidFill>
          </a:ln>
        </p:spPr>
      </p:pic>
    </p:spTree>
    <p:extLst>
      <p:ext uri="{BB962C8B-B14F-4D97-AF65-F5344CB8AC3E}">
        <p14:creationId xmlns:p14="http://schemas.microsoft.com/office/powerpoint/2010/main" val="2193923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Meteorological Forcing: Wind Fetch</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225550"/>
            <a:ext cx="7113195" cy="4718049"/>
          </a:xfrm>
        </p:spPr>
        <p:txBody>
          <a:bodyPr/>
          <a:lstStyle/>
          <a:p>
            <a:pPr marL="285750" indent="-285750">
              <a:buFont typeface="Arial" panose="020B0604020202020204" pitchFamily="34" charset="0"/>
              <a:buChar char="•"/>
            </a:pPr>
            <a:r>
              <a:rPr lang="en-US" b="0" dirty="0"/>
              <a:t>The </a:t>
            </a:r>
            <a:r>
              <a:rPr lang="en-US" b="0" i="1" dirty="0"/>
              <a:t>fetch</a:t>
            </a:r>
            <a:r>
              <a:rPr lang="en-US" b="0" dirty="0"/>
              <a:t> or </a:t>
            </a:r>
            <a:r>
              <a:rPr lang="en-US" b="0" i="1" dirty="0"/>
              <a:t>fetch</a:t>
            </a:r>
            <a:r>
              <a:rPr lang="en-US" b="0" dirty="0"/>
              <a:t> </a:t>
            </a:r>
            <a:r>
              <a:rPr lang="en-US" b="0" i="1" dirty="0"/>
              <a:t>length</a:t>
            </a:r>
            <a:r>
              <a:rPr lang="en-US" b="0" dirty="0"/>
              <a:t> of a water body is the length of water over which wind has blown without obstruction.</a:t>
            </a:r>
          </a:p>
          <a:p>
            <a:pPr marL="285750" indent="-285750">
              <a:buFont typeface="Arial" panose="020B0604020202020204" pitchFamily="34" charset="0"/>
              <a:buChar char="•"/>
            </a:pPr>
            <a:r>
              <a:rPr lang="en-US" b="0" dirty="0"/>
              <a:t>The fetch varies with the direction of the wind.</a:t>
            </a:r>
          </a:p>
          <a:p>
            <a:pPr marL="285750" indent="-285750">
              <a:buFont typeface="Arial" panose="020B0604020202020204" pitchFamily="34" charset="0"/>
              <a:buChar char="•"/>
            </a:pPr>
            <a:r>
              <a:rPr lang="en-US" b="0" dirty="0"/>
              <a:t>If the fetch of the prevailing wind is aligned with the long axis of the water body, then the wind effect on mixing is at its maximum.</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5</a:t>
            </a:fld>
            <a:endParaRPr lang="en-US"/>
          </a:p>
        </p:txBody>
      </p:sp>
      <p:pic>
        <p:nvPicPr>
          <p:cNvPr id="2" name="Picture 1">
            <a:extLst>
              <a:ext uri="{FF2B5EF4-FFF2-40B4-BE49-F238E27FC236}">
                <a16:creationId xmlns:a16="http://schemas.microsoft.com/office/drawing/2014/main" id="{52EE49F7-0415-664F-707A-90D590EE4BB6}"/>
              </a:ext>
            </a:extLst>
          </p:cNvPr>
          <p:cNvPicPr>
            <a:picLocks noChangeAspect="1"/>
          </p:cNvPicPr>
          <p:nvPr/>
        </p:nvPicPr>
        <p:blipFill>
          <a:blip r:embed="rId2"/>
          <a:stretch>
            <a:fillRect/>
          </a:stretch>
        </p:blipFill>
        <p:spPr>
          <a:xfrm>
            <a:off x="7940509" y="515153"/>
            <a:ext cx="3634680" cy="2726012"/>
          </a:xfrm>
          <a:prstGeom prst="rect">
            <a:avLst/>
          </a:prstGeom>
          <a:ln w="19050">
            <a:solidFill>
              <a:schemeClr val="bg1"/>
            </a:solidFill>
          </a:ln>
        </p:spPr>
      </p:pic>
      <p:pic>
        <p:nvPicPr>
          <p:cNvPr id="3" name="Picture 2" descr="A boat in the water&#10;&#10;Description automatically generated with medium confidence">
            <a:extLst>
              <a:ext uri="{FF2B5EF4-FFF2-40B4-BE49-F238E27FC236}">
                <a16:creationId xmlns:a16="http://schemas.microsoft.com/office/drawing/2014/main" id="{621DE973-85EB-FC64-844B-6E0F979D413C}"/>
              </a:ext>
            </a:extLst>
          </p:cNvPr>
          <p:cNvPicPr>
            <a:picLocks noChangeAspect="1"/>
          </p:cNvPicPr>
          <p:nvPr/>
        </p:nvPicPr>
        <p:blipFill>
          <a:blip r:embed="rId3"/>
          <a:stretch>
            <a:fillRect/>
          </a:stretch>
        </p:blipFill>
        <p:spPr>
          <a:xfrm>
            <a:off x="7940510" y="3237567"/>
            <a:ext cx="3634680" cy="3010464"/>
          </a:xfrm>
          <a:prstGeom prst="rect">
            <a:avLst/>
          </a:prstGeom>
          <a:ln>
            <a:solidFill>
              <a:schemeClr val="accent1"/>
            </a:solidFill>
          </a:ln>
        </p:spPr>
      </p:pic>
      <p:pic>
        <p:nvPicPr>
          <p:cNvPr id="5" name="Picture 4">
            <a:extLst>
              <a:ext uri="{FF2B5EF4-FFF2-40B4-BE49-F238E27FC236}">
                <a16:creationId xmlns:a16="http://schemas.microsoft.com/office/drawing/2014/main" id="{F8843102-2FFF-F6C6-53F2-4B66AA53658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463" y="2837204"/>
            <a:ext cx="5182870" cy="3321685"/>
          </a:xfrm>
          <a:prstGeom prst="rect">
            <a:avLst/>
          </a:prstGeom>
          <a:noFill/>
          <a:ln w="0">
            <a:solidFill>
              <a:schemeClr val="tx1"/>
            </a:solidFill>
            <a:miter lim="800000"/>
            <a:headEnd/>
            <a:tailEnd/>
          </a:ln>
        </p:spPr>
      </p:pic>
    </p:spTree>
    <p:extLst>
      <p:ext uri="{BB962C8B-B14F-4D97-AF65-F5344CB8AC3E}">
        <p14:creationId xmlns:p14="http://schemas.microsoft.com/office/powerpoint/2010/main" val="3117523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Water Quality Forcing</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225550"/>
            <a:ext cx="5632362" cy="4718049"/>
          </a:xfrm>
        </p:spPr>
        <p:txBody>
          <a:bodyPr/>
          <a:lstStyle/>
          <a:p>
            <a:pPr marL="285750" indent="-285750">
              <a:buFont typeface="Arial" panose="020B0604020202020204" pitchFamily="34" charset="0"/>
              <a:buChar char="•"/>
            </a:pPr>
            <a:r>
              <a:rPr lang="en-US" b="0" dirty="0"/>
              <a:t>Water quality affects the clarity of the water.</a:t>
            </a:r>
          </a:p>
          <a:p>
            <a:pPr marL="285750" indent="-285750">
              <a:buFont typeface="Arial" panose="020B0604020202020204" pitchFamily="34" charset="0"/>
              <a:buChar char="•"/>
            </a:pPr>
            <a:r>
              <a:rPr lang="en-US" b="0" dirty="0"/>
              <a:t>Water clarity affects the depth that solar radiation penetrates the water surface.</a:t>
            </a:r>
          </a:p>
          <a:p>
            <a:pPr marL="285750" indent="-285750">
              <a:buFont typeface="Arial" panose="020B0604020202020204" pitchFamily="34" charset="0"/>
              <a:buChar char="•"/>
            </a:pPr>
            <a:r>
              <a:rPr lang="en-US" b="0" dirty="0"/>
              <a:t>Clear lakes tend to have deep and relatively cool epilimnions and weak stratification.</a:t>
            </a:r>
          </a:p>
          <a:p>
            <a:pPr marL="285750" indent="-285750">
              <a:buFont typeface="Arial" panose="020B0604020202020204" pitchFamily="34" charset="0"/>
              <a:buChar char="•"/>
            </a:pPr>
            <a:r>
              <a:rPr lang="en-US" b="0" dirty="0"/>
              <a:t>Turbid lakes tend to have shallow and warm epilimnions and strong stratification.</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6</a:t>
            </a:fld>
            <a:endParaRPr lang="en-US"/>
          </a:p>
        </p:txBody>
      </p:sp>
      <p:pic>
        <p:nvPicPr>
          <p:cNvPr id="3076" name="Picture 4" descr="Annual Secchi chart 1968-2021">
            <a:extLst>
              <a:ext uri="{FF2B5EF4-FFF2-40B4-BE49-F238E27FC236}">
                <a16:creationId xmlns:a16="http://schemas.microsoft.com/office/drawing/2014/main" id="{91A1D13B-C0E7-53FC-5251-D162F269C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433" y="560868"/>
            <a:ext cx="5632362" cy="31935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lider underwater">
            <a:extLst>
              <a:ext uri="{FF2B5EF4-FFF2-40B4-BE49-F238E27FC236}">
                <a16:creationId xmlns:a16="http://schemas.microsoft.com/office/drawing/2014/main" id="{3020A36A-6FC8-F790-D670-1D094AE0C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690" y="3429000"/>
            <a:ext cx="3756339" cy="28172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SGS Activities in Lake Tahoe">
            <a:extLst>
              <a:ext uri="{FF2B5EF4-FFF2-40B4-BE49-F238E27FC236}">
                <a16:creationId xmlns:a16="http://schemas.microsoft.com/office/drawing/2014/main" id="{7452C2AB-9761-1D42-739D-FB0FD1A8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377" y="3610331"/>
            <a:ext cx="4292473" cy="260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2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Climate Forcing</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33064" y="1263651"/>
            <a:ext cx="6653536" cy="4921392"/>
          </a:xfrm>
        </p:spPr>
        <p:txBody>
          <a:bodyPr/>
          <a:lstStyle/>
          <a:p>
            <a:pPr marL="285750" indent="-285750">
              <a:buFont typeface="Arial" panose="020B0604020202020204" pitchFamily="34" charset="0"/>
              <a:buChar char="•"/>
            </a:pPr>
            <a:r>
              <a:rPr lang="en-US" b="0" dirty="0"/>
              <a:t>Climate change can have a significant affect on reservoir hydrodynamics.</a:t>
            </a:r>
          </a:p>
          <a:p>
            <a:pPr marL="285750" indent="-285750">
              <a:buFont typeface="Arial" panose="020B0604020202020204" pitchFamily="34" charset="0"/>
              <a:buChar char="•"/>
            </a:pPr>
            <a:r>
              <a:rPr lang="en-US" b="0" dirty="0"/>
              <a:t>As climate and water temperatures increase, while average wind forcing remains the same, the seasonal stratification will tend to strengthen. This can reduce the tendency of the reservoir to overturn (mix vertically). Poor water quality conditions can intensify in the hypolimnion.</a:t>
            </a:r>
          </a:p>
          <a:p>
            <a:pPr marL="857250" lvl="1" indent="-285750"/>
            <a:r>
              <a:rPr lang="en-US" b="0" dirty="0"/>
              <a:t>Example: In Lake Tahoe, a significant quantity of phosphorus is bound with iron in the sediment. Hypoxic conditions could release the phosphorus into the water column, resulting in significant internal loading of phosphorus, increasing algae concentrations.</a:t>
            </a:r>
          </a:p>
          <a:p>
            <a:pPr marL="285750" indent="-285750">
              <a:buFont typeface="Arial" panose="020B0604020202020204" pitchFamily="34" charset="0"/>
              <a:buChar char="•"/>
            </a:pPr>
            <a:r>
              <a:rPr lang="en-US" b="0" dirty="0"/>
              <a:t>On the other hand, if climate change increases the strength and frequency of occurrence of intense storms, wind forcing will affect the diurnal stratification. However, extreme precipitation can lead to increased particle inputs from runoff and erosion, which may decrease water clarity.</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7</a:t>
            </a:fld>
            <a:endParaRPr lang="en-US"/>
          </a:p>
        </p:txBody>
      </p:sp>
      <p:pic>
        <p:nvPicPr>
          <p:cNvPr id="2050" name="Picture 2">
            <a:extLst>
              <a:ext uri="{FF2B5EF4-FFF2-40B4-BE49-F238E27FC236}">
                <a16:creationId xmlns:a16="http://schemas.microsoft.com/office/drawing/2014/main" id="{D22299D8-89E3-6CAB-2CB6-1021BFB5B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032" y="3429000"/>
            <a:ext cx="4614930" cy="27090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rocky beach with a body of water in the background&#10;&#10;Description automatically generated with medium confidence">
            <a:extLst>
              <a:ext uri="{FF2B5EF4-FFF2-40B4-BE49-F238E27FC236}">
                <a16:creationId xmlns:a16="http://schemas.microsoft.com/office/drawing/2014/main" id="{FB514740-DEFF-9AF9-F325-6C5D776C126C}"/>
              </a:ext>
            </a:extLst>
          </p:cNvPr>
          <p:cNvPicPr>
            <a:picLocks noChangeAspect="1"/>
          </p:cNvPicPr>
          <p:nvPr/>
        </p:nvPicPr>
        <p:blipFill>
          <a:blip r:embed="rId3"/>
          <a:stretch>
            <a:fillRect/>
          </a:stretch>
        </p:blipFill>
        <p:spPr>
          <a:xfrm>
            <a:off x="7101032" y="457200"/>
            <a:ext cx="4614930" cy="3177379"/>
          </a:xfrm>
          <a:prstGeom prst="rect">
            <a:avLst/>
          </a:prstGeom>
        </p:spPr>
      </p:pic>
    </p:spTree>
    <p:extLst>
      <p:ext uri="{BB962C8B-B14F-4D97-AF65-F5344CB8AC3E}">
        <p14:creationId xmlns:p14="http://schemas.microsoft.com/office/powerpoint/2010/main" val="3666309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Seiches</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081094"/>
            <a:ext cx="6680200" cy="5203796"/>
          </a:xfrm>
        </p:spPr>
        <p:txBody>
          <a:bodyPr/>
          <a:lstStyle/>
          <a:p>
            <a:pPr marL="342900" indent="-342900">
              <a:buFont typeface="Arial" panose="020B0604020202020204" pitchFamily="34" charset="0"/>
              <a:buChar char="•"/>
            </a:pPr>
            <a:r>
              <a:rPr lang="en-US" sz="2000" b="0" dirty="0"/>
              <a:t>As wind blows across the water surface, it causes the water surface to tilt. It rises at the downwind side and lowers at the downwind side.</a:t>
            </a:r>
          </a:p>
          <a:p>
            <a:pPr marL="342900" indent="-342900">
              <a:buFont typeface="Arial" panose="020B0604020202020204" pitchFamily="34" charset="0"/>
              <a:buChar char="•"/>
            </a:pPr>
            <a:r>
              <a:rPr lang="en-US" sz="2000" b="0" dirty="0"/>
              <a:t>The elevation change is small. For a water body with a fetch of 10 km, the maximum elevation change at the upwind end is only a few centimeters.</a:t>
            </a:r>
          </a:p>
          <a:p>
            <a:pPr marL="342900" indent="-342900">
              <a:buFont typeface="Arial" panose="020B0604020202020204" pitchFamily="34" charset="0"/>
              <a:buChar char="•"/>
            </a:pPr>
            <a:r>
              <a:rPr lang="en-US" sz="2000" b="0" dirty="0"/>
              <a:t>When the wind slows down, the water surface tilts in the opposite direction, but it moves past the equilibrium point. This cycle results in a basin-wide standing wave, called a seiche.</a:t>
            </a:r>
          </a:p>
          <a:p>
            <a:pPr marL="342900" indent="-342900">
              <a:buFont typeface="Arial" panose="020B0604020202020204" pitchFamily="34" charset="0"/>
              <a:buChar char="•"/>
            </a:pPr>
            <a:r>
              <a:rPr lang="en-US" sz="2000" b="0" dirty="0"/>
              <a:t>Seiches, like other surface waves are relatively fast and shallow.</a:t>
            </a:r>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8</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90E1132-75EF-DFB5-83E6-A6216242D618}"/>
              </a:ext>
            </a:extLst>
          </p:cNvPr>
          <p:cNvSpPr>
            <a:spLocks noChangeArrowheads="1"/>
          </p:cNvSpPr>
          <p:nvPr/>
        </p:nvSpPr>
        <p:spPr bwMode="auto">
          <a:xfrm>
            <a:off x="6761409" y="122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72" name="Picture 8">
            <a:extLst>
              <a:ext uri="{FF2B5EF4-FFF2-40B4-BE49-F238E27FC236}">
                <a16:creationId xmlns:a16="http://schemas.microsoft.com/office/drawing/2014/main" id="{467634F8-18D0-4C65-FD68-AED124181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96" y="4955854"/>
            <a:ext cx="3602469" cy="1204922"/>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29595381-E57F-BD4F-0E97-727A24FE4C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9596" y="457199"/>
            <a:ext cx="4032112" cy="570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292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2AEF05-678D-7F0D-957B-1835B7BE1FE6}"/>
              </a:ext>
            </a:extLst>
          </p:cNvPr>
          <p:cNvSpPr>
            <a:spLocks noGrp="1"/>
          </p:cNvSpPr>
          <p:nvPr>
            <p:ph type="title"/>
          </p:nvPr>
        </p:nvSpPr>
        <p:spPr/>
        <p:txBody>
          <a:bodyPr/>
          <a:lstStyle/>
          <a:p>
            <a:r>
              <a:rPr lang="en-US" dirty="0"/>
              <a:t>Internal Waves</a:t>
            </a:r>
          </a:p>
        </p:txBody>
      </p:sp>
      <p:sp>
        <p:nvSpPr>
          <p:cNvPr id="7" name="Content Placeholder 6">
            <a:extLst>
              <a:ext uri="{FF2B5EF4-FFF2-40B4-BE49-F238E27FC236}">
                <a16:creationId xmlns:a16="http://schemas.microsoft.com/office/drawing/2014/main" id="{8AE629E6-B4ED-8B9C-7177-A7B0F445A871}"/>
              </a:ext>
            </a:extLst>
          </p:cNvPr>
          <p:cNvSpPr>
            <a:spLocks noGrp="1"/>
          </p:cNvSpPr>
          <p:nvPr>
            <p:ph idx="1"/>
          </p:nvPr>
        </p:nvSpPr>
        <p:spPr>
          <a:xfrm>
            <a:off x="406400" y="1081094"/>
            <a:ext cx="6865360" cy="5203796"/>
          </a:xfrm>
        </p:spPr>
        <p:txBody>
          <a:bodyPr/>
          <a:lstStyle/>
          <a:p>
            <a:pPr marL="342900" indent="-342900">
              <a:buFont typeface="Arial" panose="020B0604020202020204" pitchFamily="34" charset="0"/>
              <a:buChar char="•"/>
            </a:pPr>
            <a:r>
              <a:rPr lang="en-US" b="0" dirty="0"/>
              <a:t>The thermocline can oscillate up and down in response to seicheing, generating </a:t>
            </a:r>
            <a:r>
              <a:rPr lang="en-US" b="0" i="1" dirty="0"/>
              <a:t>internal waves</a:t>
            </a:r>
            <a:r>
              <a:rPr lang="en-US" b="0" dirty="0"/>
              <a:t>.</a:t>
            </a:r>
          </a:p>
          <a:p>
            <a:pPr marL="342900" indent="-342900">
              <a:buFont typeface="Arial" panose="020B0604020202020204" pitchFamily="34" charset="0"/>
              <a:buChar char="•"/>
            </a:pPr>
            <a:r>
              <a:rPr lang="en-US" b="0" dirty="0"/>
              <a:t>The smaller the density difference between two layers of fluid, the larger and slower the waves.</a:t>
            </a:r>
          </a:p>
          <a:p>
            <a:pPr marL="342900" indent="-342900">
              <a:buFont typeface="Arial" panose="020B0604020202020204" pitchFamily="34" charset="0"/>
              <a:buChar char="•"/>
            </a:pPr>
            <a:r>
              <a:rPr lang="en-US" b="0" dirty="0"/>
              <a:t>Seiches are small and fast.</a:t>
            </a:r>
          </a:p>
          <a:p>
            <a:pPr marL="342900" indent="-342900">
              <a:buFont typeface="Arial" panose="020B0604020202020204" pitchFamily="34" charset="0"/>
              <a:buChar char="•"/>
            </a:pPr>
            <a:r>
              <a:rPr lang="en-US" b="0" dirty="0"/>
              <a:t>Internal waves are large and slow.</a:t>
            </a:r>
          </a:p>
          <a:p>
            <a:pPr marL="342900" indent="-342900">
              <a:buFont typeface="Arial" panose="020B0604020202020204" pitchFamily="34" charset="0"/>
              <a:buChar char="•"/>
            </a:pPr>
            <a:r>
              <a:rPr lang="en-US" b="0" dirty="0"/>
              <a:t>Even though they are under the surface, they can be seen from the air and from space.</a:t>
            </a:r>
          </a:p>
          <a:p>
            <a:endParaRPr lang="en-US" b="0" dirty="0"/>
          </a:p>
          <a:p>
            <a:pPr marL="342900" indent="-342900">
              <a:buFont typeface="Arial" panose="020B0604020202020204" pitchFamily="34" charset="0"/>
              <a:buChar char="•"/>
            </a:pPr>
            <a:endParaRPr lang="en-US" b="0" dirty="0"/>
          </a:p>
        </p:txBody>
      </p:sp>
      <p:sp>
        <p:nvSpPr>
          <p:cNvPr id="4" name="Slide Number Placeholder 3">
            <a:extLst>
              <a:ext uri="{FF2B5EF4-FFF2-40B4-BE49-F238E27FC236}">
                <a16:creationId xmlns:a16="http://schemas.microsoft.com/office/drawing/2014/main" id="{22F2CA78-3154-E704-BE65-AEE79C69E3A4}"/>
              </a:ext>
            </a:extLst>
          </p:cNvPr>
          <p:cNvSpPr>
            <a:spLocks noGrp="1"/>
          </p:cNvSpPr>
          <p:nvPr>
            <p:ph type="sldNum" sz="quarter" idx="11"/>
          </p:nvPr>
        </p:nvSpPr>
        <p:spPr/>
        <p:txBody>
          <a:bodyPr/>
          <a:lstStyle/>
          <a:p>
            <a:fld id="{9A257827-C34C-4251-B995-96C9C233CCC8}" type="slidenum">
              <a:rPr lang="en-US" smtClean="0"/>
              <a:pPr/>
              <a:t>9</a:t>
            </a:fld>
            <a:endParaRPr lang="en-US"/>
          </a:p>
        </p:txBody>
      </p:sp>
      <p:pic>
        <p:nvPicPr>
          <p:cNvPr id="5121" name="Picture 1" descr="page1image1486201248">
            <a:extLst>
              <a:ext uri="{FF2B5EF4-FFF2-40B4-BE49-F238E27FC236}">
                <a16:creationId xmlns:a16="http://schemas.microsoft.com/office/drawing/2014/main" id="{B6F39AB9-FB20-EEA9-2CD3-C11CBCB1C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346" y="1225550"/>
            <a:ext cx="68580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90E1132-75EF-DFB5-83E6-A6216242D618}"/>
              </a:ext>
            </a:extLst>
          </p:cNvPr>
          <p:cNvSpPr>
            <a:spLocks noChangeArrowheads="1"/>
          </p:cNvSpPr>
          <p:nvPr/>
        </p:nvSpPr>
        <p:spPr bwMode="auto">
          <a:xfrm>
            <a:off x="6761409" y="122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66" name="Picture 2" descr="What we know about the internal waves that may have sunk Indonesia's  submarine - ABC News">
            <a:extLst>
              <a:ext uri="{FF2B5EF4-FFF2-40B4-BE49-F238E27FC236}">
                <a16:creationId xmlns:a16="http://schemas.microsoft.com/office/drawing/2014/main" id="{E3B333B3-B3FB-E7A7-26AA-E6B48E932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48" y="3506992"/>
            <a:ext cx="4841609" cy="272410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issecting the ocean's unseen waves to learn where the heat, energy and  nutrients go (Nature) | New research findings from Princeton University">
            <a:extLst>
              <a:ext uri="{FF2B5EF4-FFF2-40B4-BE49-F238E27FC236}">
                <a16:creationId xmlns:a16="http://schemas.microsoft.com/office/drawing/2014/main" id="{020E8BDE-7636-5828-BFA7-06640D8F2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1760" y="3352198"/>
            <a:ext cx="4321397" cy="287890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43F51B4E-71C6-CD9D-7B57-C6D89178D8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003" y="457200"/>
            <a:ext cx="4321397" cy="288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518168"/>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2" ma:contentTypeDescription="Create a new document." ma:contentTypeScope="" ma:versionID="92fb84280d255690ec54bd6057c3deea">
  <xsd:schema xmlns:xsd="http://www.w3.org/2001/XMLSchema" xmlns:xs="http://www.w3.org/2001/XMLSchema" xmlns:p="http://schemas.microsoft.com/office/2006/metadata/properties" xmlns:ns2="83868113-c0a5-43de-a876-5fe4e9e92519" targetNamespace="http://schemas.microsoft.com/office/2006/metadata/properties" ma:root="true" ma:fieldsID="538566c690046675a31894b14c5de772" ns2:_="">
    <xsd:import namespace="83868113-c0a5-43de-a876-5fe4e9e9251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58FABFF-2334-4719-9D84-3E10528D1EE8}">
  <ds:schemaRefs>
    <ds:schemaRef ds:uri="http://schemas.microsoft.com/sharepoint/v3/contenttype/forms"/>
  </ds:schemaRefs>
</ds:datastoreItem>
</file>

<file path=customXml/itemProps2.xml><?xml version="1.0" encoding="utf-8"?>
<ds:datastoreItem xmlns:ds="http://schemas.openxmlformats.org/officeDocument/2006/customXml" ds:itemID="{23658F7E-F5FA-4E01-9A2D-418FC0F021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915</TotalTime>
  <Words>1159</Words>
  <Application>Microsoft Macintosh PowerPoint</Application>
  <PresentationFormat>Widescreen</PresentationFormat>
  <Paragraphs>116</Paragraphs>
  <Slides>14</Slides>
  <Notes>0</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14</vt:i4>
      </vt:variant>
    </vt:vector>
  </HeadingPairs>
  <TitlesOfParts>
    <vt:vector size="26" baseType="lpstr">
      <vt:lpstr>Arial</vt:lpstr>
      <vt:lpstr>Calibri</vt:lpstr>
      <vt:lpstr>Calibri Light</vt:lpstr>
      <vt:lpstr>Cambria Math</vt:lpstr>
      <vt:lpstr>Symbol</vt:lpstr>
      <vt:lpstr>Wingdings</vt:lpstr>
      <vt:lpstr>Title Slide Templates</vt:lpstr>
      <vt:lpstr>UNCL // FOUO Content</vt:lpstr>
      <vt:lpstr>UNCLASSIFIED Content</vt:lpstr>
      <vt:lpstr>Custom Classification Content</vt:lpstr>
      <vt:lpstr>Standard White Theme</vt:lpstr>
      <vt:lpstr>Picture</vt:lpstr>
      <vt:lpstr>Hydrodynamics Modeling</vt:lpstr>
      <vt:lpstr>Important Hydrodynamic Processes</vt:lpstr>
      <vt:lpstr>Vertical Stratification</vt:lpstr>
      <vt:lpstr>Meteorological Forcing</vt:lpstr>
      <vt:lpstr>Meteorological Forcing: Wind Fetch</vt:lpstr>
      <vt:lpstr>Water Quality Forcing</vt:lpstr>
      <vt:lpstr>Climate Forcing</vt:lpstr>
      <vt:lpstr>Seiches</vt:lpstr>
      <vt:lpstr>Internal Waves</vt:lpstr>
      <vt:lpstr>Harmful Algal Blooms</vt:lpstr>
      <vt:lpstr>Introduction to Fluid Dynamics</vt:lpstr>
      <vt:lpstr>Conservation of Mass: Continuity Equation</vt:lpstr>
      <vt:lpstr>Conservation of Momentum: Momentum Equations</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Todd Steissberg</cp:lastModifiedBy>
  <cp:revision>161</cp:revision>
  <cp:lastPrinted>2018-03-14T15:02:38Z</cp:lastPrinted>
  <dcterms:created xsi:type="dcterms:W3CDTF">2022-08-04T21:02:01Z</dcterms:created>
  <dcterms:modified xsi:type="dcterms:W3CDTF">2022-08-16T07:16:39Z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